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21" r:id="rId5"/>
    <p:sldId id="283" r:id="rId6"/>
    <p:sldId id="299" r:id="rId7"/>
    <p:sldId id="349" r:id="rId8"/>
    <p:sldId id="351" r:id="rId9"/>
    <p:sldId id="343" r:id="rId10"/>
    <p:sldId id="332" r:id="rId11"/>
    <p:sldId id="348" r:id="rId12"/>
    <p:sldId id="338" r:id="rId13"/>
    <p:sldId id="339" r:id="rId14"/>
    <p:sldId id="352" r:id="rId15"/>
    <p:sldId id="344" r:id="rId16"/>
    <p:sldId id="3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A0E49-F0E1-4586-9FDB-5E67D5901B10}" v="4" dt="2019-12-16T17:56:44.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0"/>
  </p:normalViewPr>
  <p:slideViewPr>
    <p:cSldViewPr snapToGrid="0">
      <p:cViewPr varScale="1">
        <p:scale>
          <a:sx n="128" d="100"/>
          <a:sy n="128" d="100"/>
        </p:scale>
        <p:origin x="392"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sa063\Documents\Book1.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834055118110236"/>
          <c:y val="5.0925925925925923E-2"/>
          <c:w val="0.53888888888888886"/>
          <c:h val="0.89814814814814814"/>
        </c:manualLayout>
      </c:layout>
      <c:doughnutChart>
        <c:varyColors val="1"/>
        <c:ser>
          <c:idx val="0"/>
          <c:order val="0"/>
          <c:dPt>
            <c:idx val="0"/>
            <c:bubble3D val="0"/>
            <c:spPr>
              <a:solidFill>
                <a:schemeClr val="tx2">
                  <a:lumMod val="75000"/>
                </a:schemeClr>
              </a:solidFill>
            </c:spPr>
            <c:extLst>
              <c:ext xmlns:c16="http://schemas.microsoft.com/office/drawing/2014/chart" uri="{C3380CC4-5D6E-409C-BE32-E72D297353CC}">
                <c16:uniqueId val="{00000001-3E75-423F-902C-CCD9F730B5AB}"/>
              </c:ext>
            </c:extLst>
          </c:dPt>
          <c:dPt>
            <c:idx val="1"/>
            <c:bubble3D val="0"/>
            <c:spPr>
              <a:solidFill>
                <a:srgbClr val="92D050"/>
              </a:solidFill>
            </c:spPr>
            <c:extLst>
              <c:ext xmlns:c16="http://schemas.microsoft.com/office/drawing/2014/chart" uri="{C3380CC4-5D6E-409C-BE32-E72D297353CC}">
                <c16:uniqueId val="{00000003-3E75-423F-902C-CCD9F730B5AB}"/>
              </c:ext>
            </c:extLst>
          </c:dPt>
          <c:dPt>
            <c:idx val="2"/>
            <c:bubble3D val="0"/>
            <c:spPr>
              <a:solidFill>
                <a:srgbClr val="8BB8E8"/>
              </a:solidFill>
            </c:spPr>
            <c:extLst>
              <c:ext xmlns:c16="http://schemas.microsoft.com/office/drawing/2014/chart" uri="{C3380CC4-5D6E-409C-BE32-E72D297353CC}">
                <c16:uniqueId val="{00000005-3E75-423F-902C-CCD9F730B5AB}"/>
              </c:ext>
            </c:extLst>
          </c:dPt>
          <c:dLbls>
            <c:dLbl>
              <c:idx val="0"/>
              <c:spPr/>
              <c:txPr>
                <a:bodyPr/>
                <a:lstStyle/>
                <a:p>
                  <a:pPr>
                    <a:defRPr>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E75-423F-902C-CCD9F730B5AB}"/>
                </c:ext>
              </c:extLst>
            </c:dLbl>
            <c:dLbl>
              <c:idx val="3"/>
              <c:layout>
                <c:manualLayout>
                  <c:x val="-4.7299728438317958E-2"/>
                  <c:y val="-0.1380804827701466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3E75-423F-902C-CCD9F730B5AB}"/>
                </c:ext>
              </c:extLst>
            </c:dLbl>
            <c:dLbl>
              <c:idx val="4"/>
              <c:layout>
                <c:manualLayout>
                  <c:x val="5.2062335851145572E-2"/>
                  <c:y val="-0.13324871606087024"/>
                </c:manualLayout>
              </c:layout>
              <c:spPr/>
              <c:txPr>
                <a:bodyPr/>
                <a:lstStyle/>
                <a:p>
                  <a:pPr>
                    <a:defRPr>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E75-423F-902C-CCD9F730B5AB}"/>
                </c:ext>
              </c:extLst>
            </c:dLbl>
            <c:spPr>
              <a:noFill/>
              <a:ln>
                <a:noFill/>
              </a:ln>
              <a:effectLst/>
            </c:spPr>
            <c:txPr>
              <a:bodyPr/>
              <a:lstStyle/>
              <a:p>
                <a:pPr>
                  <a:defRPr>
                    <a:solidFill>
                      <a:schemeClr val="tx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Sheet1!$B$3:$B$7</c:f>
              <c:strCache>
                <c:ptCount val="5"/>
                <c:pt idx="0">
                  <c:v>Coal</c:v>
                </c:pt>
                <c:pt idx="1">
                  <c:v>Natural Gas</c:v>
                </c:pt>
                <c:pt idx="2">
                  <c:v>Nuclear</c:v>
                </c:pt>
                <c:pt idx="3">
                  <c:v>Renewables</c:v>
                </c:pt>
                <c:pt idx="4">
                  <c:v>Other</c:v>
                </c:pt>
              </c:strCache>
            </c:strRef>
          </c:cat>
          <c:val>
            <c:numRef>
              <c:f>Sheet1!$C$3:$C$7</c:f>
              <c:numCache>
                <c:formatCode>General</c:formatCode>
                <c:ptCount val="5"/>
                <c:pt idx="0">
                  <c:v>46</c:v>
                </c:pt>
                <c:pt idx="1">
                  <c:v>9</c:v>
                </c:pt>
                <c:pt idx="2">
                  <c:v>42</c:v>
                </c:pt>
                <c:pt idx="3">
                  <c:v>1</c:v>
                </c:pt>
                <c:pt idx="4">
                  <c:v>2</c:v>
                </c:pt>
              </c:numCache>
            </c:numRef>
          </c:val>
          <c:extLst>
            <c:ext xmlns:c16="http://schemas.microsoft.com/office/drawing/2014/chart" uri="{C3380CC4-5D6E-409C-BE32-E72D297353CC}">
              <c16:uniqueId val="{00000008-3E75-423F-902C-CCD9F730B5AB}"/>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
          <c:y val="0.239280181038805"/>
          <c:w val="0.33505089749845191"/>
          <c:h val="0.46955675304554428"/>
        </c:manualLayout>
      </c:layout>
      <c:overlay val="0"/>
    </c:legend>
    <c:plotVisOnly val="1"/>
    <c:dispBlanksAs val="gap"/>
    <c:showDLblsOverMax val="0"/>
  </c:chart>
  <c:txPr>
    <a:bodyPr/>
    <a:lstStyle/>
    <a:p>
      <a:pPr>
        <a:defRPr baseline="0">
          <a:latin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Electric</a:t>
            </a:r>
            <a:r>
              <a:rPr lang="en-US" baseline="0" dirty="0"/>
              <a:t> Vehicle Adoption Forecast – Cumulative Vehicle Count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Low</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Sheet1!$B$2:$B$12</c:f>
              <c:numCache>
                <c:formatCode>_(* #,##0_);_(* \(#,##0\);_(* "-"??_);_(@_)</c:formatCode>
                <c:ptCount val="11"/>
                <c:pt idx="0">
                  <c:v>18754</c:v>
                </c:pt>
                <c:pt idx="1">
                  <c:v>22296</c:v>
                </c:pt>
                <c:pt idx="2">
                  <c:v>26837</c:v>
                </c:pt>
                <c:pt idx="3">
                  <c:v>32329</c:v>
                </c:pt>
                <c:pt idx="4">
                  <c:v>39147</c:v>
                </c:pt>
                <c:pt idx="5">
                  <c:v>47078</c:v>
                </c:pt>
                <c:pt idx="6">
                  <c:v>56368</c:v>
                </c:pt>
                <c:pt idx="7">
                  <c:v>66860</c:v>
                </c:pt>
                <c:pt idx="8">
                  <c:v>78473</c:v>
                </c:pt>
                <c:pt idx="9">
                  <c:v>91159</c:v>
                </c:pt>
                <c:pt idx="10">
                  <c:v>105010</c:v>
                </c:pt>
              </c:numCache>
            </c:numRef>
          </c:val>
          <c:smooth val="0"/>
          <c:extLst>
            <c:ext xmlns:c16="http://schemas.microsoft.com/office/drawing/2014/chart" uri="{C3380CC4-5D6E-409C-BE32-E72D297353CC}">
              <c16:uniqueId val="{00000000-5A0F-4358-8292-C5533520A22B}"/>
            </c:ext>
          </c:extLst>
        </c:ser>
        <c:ser>
          <c:idx val="1"/>
          <c:order val="1"/>
          <c:tx>
            <c:strRef>
              <c:f>Sheet1!$C$1</c:f>
              <c:strCache>
                <c:ptCount val="1"/>
                <c:pt idx="0">
                  <c:v>Medium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Sheet1!$C$2:$C$12</c:f>
              <c:numCache>
                <c:formatCode>_(* #,##0_);_(* \(#,##0\);_(* "-"??_);_(@_)</c:formatCode>
                <c:ptCount val="11"/>
                <c:pt idx="0">
                  <c:v>25698</c:v>
                </c:pt>
                <c:pt idx="1">
                  <c:v>33855</c:v>
                </c:pt>
                <c:pt idx="2">
                  <c:v>43416</c:v>
                </c:pt>
                <c:pt idx="3">
                  <c:v>54190</c:v>
                </c:pt>
                <c:pt idx="4">
                  <c:v>66678</c:v>
                </c:pt>
                <c:pt idx="5">
                  <c:v>80456</c:v>
                </c:pt>
                <c:pt idx="6">
                  <c:v>95812</c:v>
                </c:pt>
                <c:pt idx="7">
                  <c:v>112423</c:v>
                </c:pt>
                <c:pt idx="8">
                  <c:v>130201</c:v>
                </c:pt>
                <c:pt idx="9">
                  <c:v>149079</c:v>
                </c:pt>
                <c:pt idx="10">
                  <c:v>169159</c:v>
                </c:pt>
              </c:numCache>
            </c:numRef>
          </c:val>
          <c:smooth val="0"/>
          <c:extLst>
            <c:ext xmlns:c16="http://schemas.microsoft.com/office/drawing/2014/chart" uri="{C3380CC4-5D6E-409C-BE32-E72D297353CC}">
              <c16:uniqueId val="{00000001-5A0F-4358-8292-C5533520A22B}"/>
            </c:ext>
          </c:extLst>
        </c:ser>
        <c:ser>
          <c:idx val="2"/>
          <c:order val="2"/>
          <c:tx>
            <c:strRef>
              <c:f>Sheet1!$D$1</c:f>
              <c:strCache>
                <c:ptCount val="1"/>
                <c:pt idx="0">
                  <c:v>High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Sheet1!$D$2:$D$12</c:f>
              <c:numCache>
                <c:formatCode>_(* #,##0_);_(* \(#,##0\);_(* "-"??_);_(@_)</c:formatCode>
                <c:ptCount val="11"/>
                <c:pt idx="0">
                  <c:v>29906</c:v>
                </c:pt>
                <c:pt idx="1">
                  <c:v>41781</c:v>
                </c:pt>
                <c:pt idx="2">
                  <c:v>55409</c:v>
                </c:pt>
                <c:pt idx="3">
                  <c:v>70528</c:v>
                </c:pt>
                <c:pt idx="4">
                  <c:v>87754</c:v>
                </c:pt>
                <c:pt idx="5">
                  <c:v>106564</c:v>
                </c:pt>
                <c:pt idx="6">
                  <c:v>127295</c:v>
                </c:pt>
                <c:pt idx="7">
                  <c:v>149607</c:v>
                </c:pt>
                <c:pt idx="8">
                  <c:v>173280</c:v>
                </c:pt>
                <c:pt idx="9">
                  <c:v>198144</c:v>
                </c:pt>
                <c:pt idx="10">
                  <c:v>224332</c:v>
                </c:pt>
              </c:numCache>
            </c:numRef>
          </c:val>
          <c:smooth val="0"/>
          <c:extLst>
            <c:ext xmlns:c16="http://schemas.microsoft.com/office/drawing/2014/chart" uri="{C3380CC4-5D6E-409C-BE32-E72D297353CC}">
              <c16:uniqueId val="{00000002-5A0F-4358-8292-C5533520A22B}"/>
            </c:ext>
          </c:extLst>
        </c:ser>
        <c:dLbls>
          <c:showLegendKey val="0"/>
          <c:showVal val="0"/>
          <c:showCatName val="0"/>
          <c:showSerName val="0"/>
          <c:showPercent val="0"/>
          <c:showBubbleSize val="0"/>
        </c:dLbls>
        <c:marker val="1"/>
        <c:smooth val="0"/>
        <c:axId val="423233168"/>
        <c:axId val="423230216"/>
      </c:lineChart>
      <c:catAx>
        <c:axId val="42323316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230216"/>
        <c:crosses val="autoZero"/>
        <c:auto val="1"/>
        <c:lblAlgn val="ctr"/>
        <c:lblOffset val="100"/>
        <c:noMultiLvlLbl val="0"/>
      </c:catAx>
      <c:valAx>
        <c:axId val="4232302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2331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Electric</a:t>
            </a:r>
            <a:r>
              <a:rPr lang="en-US" baseline="0" dirty="0"/>
              <a:t> Vehicle Adoption Forecast – </a:t>
            </a:r>
          </a:p>
          <a:p>
            <a:pPr>
              <a:defRPr/>
            </a:pPr>
            <a:r>
              <a:rPr lang="en-US" baseline="0" dirty="0"/>
              <a:t>MWh (Annual)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Low</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Sheet1!$B$2:$B$12</c:f>
              <c:numCache>
                <c:formatCode>_(* #,##0_);_(* \(#,##0\);_(* "-"??_);_(@_)</c:formatCode>
                <c:ptCount val="11"/>
                <c:pt idx="0">
                  <c:v>62948</c:v>
                </c:pt>
                <c:pt idx="1">
                  <c:v>74579</c:v>
                </c:pt>
                <c:pt idx="2">
                  <c:v>89166</c:v>
                </c:pt>
                <c:pt idx="3">
                  <c:v>106659</c:v>
                </c:pt>
                <c:pt idx="4">
                  <c:v>128303</c:v>
                </c:pt>
                <c:pt idx="5">
                  <c:v>153304</c:v>
                </c:pt>
                <c:pt idx="6">
                  <c:v>182547</c:v>
                </c:pt>
                <c:pt idx="7">
                  <c:v>215417</c:v>
                </c:pt>
                <c:pt idx="8">
                  <c:v>251666</c:v>
                </c:pt>
                <c:pt idx="9">
                  <c:v>291182</c:v>
                </c:pt>
                <c:pt idx="10">
                  <c:v>334297</c:v>
                </c:pt>
              </c:numCache>
            </c:numRef>
          </c:val>
          <c:smooth val="0"/>
          <c:extLst>
            <c:ext xmlns:c16="http://schemas.microsoft.com/office/drawing/2014/chart" uri="{C3380CC4-5D6E-409C-BE32-E72D297353CC}">
              <c16:uniqueId val="{00000000-14B0-46EB-BFAC-82DB22659838}"/>
            </c:ext>
          </c:extLst>
        </c:ser>
        <c:ser>
          <c:idx val="1"/>
          <c:order val="1"/>
          <c:tx>
            <c:strRef>
              <c:f>Sheet1!$C$1</c:f>
              <c:strCache>
                <c:ptCount val="1"/>
                <c:pt idx="0">
                  <c:v>Medium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Sheet1!$C$2:$C$12</c:f>
              <c:numCache>
                <c:formatCode>_(* #,##0_);_(* \(#,##0\);_(* "-"??_);_(@_)</c:formatCode>
                <c:ptCount val="11"/>
                <c:pt idx="0">
                  <c:v>88499</c:v>
                </c:pt>
                <c:pt idx="1">
                  <c:v>116589</c:v>
                </c:pt>
                <c:pt idx="2">
                  <c:v>148806</c:v>
                </c:pt>
                <c:pt idx="3">
                  <c:v>184755</c:v>
                </c:pt>
                <c:pt idx="4">
                  <c:v>226103</c:v>
                </c:pt>
                <c:pt idx="5">
                  <c:v>271322</c:v>
                </c:pt>
                <c:pt idx="6">
                  <c:v>321431</c:v>
                </c:pt>
                <c:pt idx="7">
                  <c:v>375245</c:v>
                </c:pt>
                <c:pt idx="8">
                  <c:v>432661</c:v>
                </c:pt>
                <c:pt idx="9">
                  <c:v>493590</c:v>
                </c:pt>
                <c:pt idx="10">
                  <c:v>558432</c:v>
                </c:pt>
              </c:numCache>
            </c:numRef>
          </c:val>
          <c:smooth val="0"/>
          <c:extLst>
            <c:ext xmlns:c16="http://schemas.microsoft.com/office/drawing/2014/chart" uri="{C3380CC4-5D6E-409C-BE32-E72D297353CC}">
              <c16:uniqueId val="{00000001-14B0-46EB-BFAC-82DB22659838}"/>
            </c:ext>
          </c:extLst>
        </c:ser>
        <c:ser>
          <c:idx val="2"/>
          <c:order val="2"/>
          <c:tx>
            <c:strRef>
              <c:f>Sheet1!$D$1</c:f>
              <c:strCache>
                <c:ptCount val="1"/>
                <c:pt idx="0">
                  <c:v>High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Sheet1!$D$2:$D$12</c:f>
              <c:numCache>
                <c:formatCode>_(* #,##0_);_(* \(#,##0\);_(* "-"??_);_(@_)</c:formatCode>
                <c:ptCount val="11"/>
                <c:pt idx="0">
                  <c:v>101749</c:v>
                </c:pt>
                <c:pt idx="1">
                  <c:v>141758</c:v>
                </c:pt>
                <c:pt idx="2">
                  <c:v>186792</c:v>
                </c:pt>
                <c:pt idx="3">
                  <c:v>236401</c:v>
                </c:pt>
                <c:pt idx="4">
                  <c:v>292627</c:v>
                </c:pt>
                <c:pt idx="5">
                  <c:v>353615</c:v>
                </c:pt>
                <c:pt idx="6">
                  <c:v>420719</c:v>
                </c:pt>
                <c:pt idx="7">
                  <c:v>492606</c:v>
                </c:pt>
                <c:pt idx="8">
                  <c:v>568621</c:v>
                </c:pt>
                <c:pt idx="9">
                  <c:v>648250</c:v>
                </c:pt>
                <c:pt idx="10">
                  <c:v>732000</c:v>
                </c:pt>
              </c:numCache>
            </c:numRef>
          </c:val>
          <c:smooth val="0"/>
          <c:extLst>
            <c:ext xmlns:c16="http://schemas.microsoft.com/office/drawing/2014/chart" uri="{C3380CC4-5D6E-409C-BE32-E72D297353CC}">
              <c16:uniqueId val="{00000002-14B0-46EB-BFAC-82DB22659838}"/>
            </c:ext>
          </c:extLst>
        </c:ser>
        <c:dLbls>
          <c:showLegendKey val="0"/>
          <c:showVal val="0"/>
          <c:showCatName val="0"/>
          <c:showSerName val="0"/>
          <c:showPercent val="0"/>
          <c:showBubbleSize val="0"/>
        </c:dLbls>
        <c:marker val="1"/>
        <c:smooth val="0"/>
        <c:axId val="423233168"/>
        <c:axId val="423230216"/>
      </c:lineChart>
      <c:catAx>
        <c:axId val="42323316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230216"/>
        <c:crosses val="autoZero"/>
        <c:auto val="1"/>
        <c:lblAlgn val="ctr"/>
        <c:lblOffset val="100"/>
        <c:noMultiLvlLbl val="0"/>
      </c:catAx>
      <c:valAx>
        <c:axId val="4232302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2331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3" tIns="45717" rIns="91433" bIns="45717" rtlCol="0"/>
          <a:lstStyle>
            <a:lvl1pPr algn="r">
              <a:defRPr sz="1200"/>
            </a:lvl1pPr>
          </a:lstStyle>
          <a:p>
            <a:fld id="{0DBABB2C-1717-4144-B213-BF4F4340654A}" type="datetimeFigureOut">
              <a:rPr lang="en-US" smtClean="0"/>
              <a:t>12/16/19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3" tIns="45717" rIns="91433" bIns="45717" rtlCol="0" anchor="b"/>
          <a:lstStyle>
            <a:lvl1pPr algn="r">
              <a:defRPr sz="1200"/>
            </a:lvl1pPr>
          </a:lstStyle>
          <a:p>
            <a:fld id="{ABF69634-0EAC-40A9-A52C-0B428949FDB5}" type="slidenum">
              <a:rPr lang="en-US" smtClean="0"/>
              <a:t>‹#›</a:t>
            </a:fld>
            <a:endParaRPr lang="en-US"/>
          </a:p>
        </p:txBody>
      </p:sp>
    </p:spTree>
    <p:extLst>
      <p:ext uri="{BB962C8B-B14F-4D97-AF65-F5344CB8AC3E}">
        <p14:creationId xmlns:p14="http://schemas.microsoft.com/office/powerpoint/2010/main" val="373659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69634-0EAC-40A9-A52C-0B428949FDB5}" type="slidenum">
              <a:rPr lang="en-US" smtClean="0"/>
              <a:t>1</a:t>
            </a:fld>
            <a:endParaRPr lang="en-US"/>
          </a:p>
        </p:txBody>
      </p:sp>
    </p:spTree>
    <p:extLst>
      <p:ext uri="{BB962C8B-B14F-4D97-AF65-F5344CB8AC3E}">
        <p14:creationId xmlns:p14="http://schemas.microsoft.com/office/powerpoint/2010/main" val="143299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69634-0EAC-40A9-A52C-0B428949FDB5}" type="slidenum">
              <a:rPr lang="en-US" smtClean="0"/>
              <a:t>10</a:t>
            </a:fld>
            <a:endParaRPr lang="en-US"/>
          </a:p>
        </p:txBody>
      </p:sp>
    </p:spTree>
    <p:extLst>
      <p:ext uri="{BB962C8B-B14F-4D97-AF65-F5344CB8AC3E}">
        <p14:creationId xmlns:p14="http://schemas.microsoft.com/office/powerpoint/2010/main" val="219913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69634-0EAC-40A9-A52C-0B428949FDB5}" type="slidenum">
              <a:rPr lang="en-US" smtClean="0"/>
              <a:t>11</a:t>
            </a:fld>
            <a:endParaRPr lang="en-US"/>
          </a:p>
        </p:txBody>
      </p:sp>
    </p:spTree>
    <p:extLst>
      <p:ext uri="{BB962C8B-B14F-4D97-AF65-F5344CB8AC3E}">
        <p14:creationId xmlns:p14="http://schemas.microsoft.com/office/powerpoint/2010/main" val="1847653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69634-0EAC-40A9-A52C-0B428949FDB5}" type="slidenum">
              <a:rPr lang="en-US" smtClean="0"/>
              <a:t>12</a:t>
            </a:fld>
            <a:endParaRPr lang="en-US"/>
          </a:p>
        </p:txBody>
      </p:sp>
    </p:spTree>
    <p:extLst>
      <p:ext uri="{BB962C8B-B14F-4D97-AF65-F5344CB8AC3E}">
        <p14:creationId xmlns:p14="http://schemas.microsoft.com/office/powerpoint/2010/main" val="97544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69634-0EAC-40A9-A52C-0B428949FDB5}" type="slidenum">
              <a:rPr lang="en-US" smtClean="0"/>
              <a:t>13</a:t>
            </a:fld>
            <a:endParaRPr lang="en-US"/>
          </a:p>
        </p:txBody>
      </p:sp>
    </p:spTree>
    <p:extLst>
      <p:ext uri="{BB962C8B-B14F-4D97-AF65-F5344CB8AC3E}">
        <p14:creationId xmlns:p14="http://schemas.microsoft.com/office/powerpoint/2010/main" val="242804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7167">
              <a:defRPr/>
            </a:pPr>
            <a:fld id="{92F3F08F-E65D-A344-96EE-4C0E52FD36FD}" type="slidenum">
              <a:rPr lang="en-US">
                <a:solidFill>
                  <a:prstClr val="black"/>
                </a:solidFill>
                <a:latin typeface="Calibri"/>
              </a:rPr>
              <a:pPr defTabSz="457167">
                <a:defRPr/>
              </a:pPr>
              <a:t>2</a:t>
            </a:fld>
            <a:endParaRPr lang="en-US">
              <a:solidFill>
                <a:prstClr val="black"/>
              </a:solidFill>
              <a:latin typeface="Calibri"/>
            </a:endParaRPr>
          </a:p>
        </p:txBody>
      </p:sp>
    </p:spTree>
    <p:extLst>
      <p:ext uri="{BB962C8B-B14F-4D97-AF65-F5344CB8AC3E}">
        <p14:creationId xmlns:p14="http://schemas.microsoft.com/office/powerpoint/2010/main" val="172221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67">
              <a:defRPr/>
            </a:pPr>
            <a:fld id="{92F3F08F-E65D-A344-96EE-4C0E52FD36FD}" type="slidenum">
              <a:rPr lang="en-US">
                <a:solidFill>
                  <a:prstClr val="black"/>
                </a:solidFill>
                <a:latin typeface="Calibri"/>
              </a:rPr>
              <a:pPr defTabSz="457167">
                <a:defRPr/>
              </a:pPr>
              <a:t>3</a:t>
            </a:fld>
            <a:endParaRPr lang="en-US">
              <a:solidFill>
                <a:prstClr val="black"/>
              </a:solidFill>
              <a:latin typeface="Calibri"/>
            </a:endParaRPr>
          </a:p>
        </p:txBody>
      </p:sp>
    </p:spTree>
    <p:extLst>
      <p:ext uri="{BB962C8B-B14F-4D97-AF65-F5344CB8AC3E}">
        <p14:creationId xmlns:p14="http://schemas.microsoft.com/office/powerpoint/2010/main" val="361173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F3F08F-E65D-A344-96EE-4C0E52FD36FD}" type="slidenum">
              <a:rPr lang="en-US" smtClean="0"/>
              <a:t>4</a:t>
            </a:fld>
            <a:endParaRPr lang="en-US"/>
          </a:p>
        </p:txBody>
      </p:sp>
    </p:spTree>
    <p:extLst>
      <p:ext uri="{BB962C8B-B14F-4D97-AF65-F5344CB8AC3E}">
        <p14:creationId xmlns:p14="http://schemas.microsoft.com/office/powerpoint/2010/main" val="14044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69634-0EAC-40A9-A52C-0B428949FDB5}" type="slidenum">
              <a:rPr lang="en-US" smtClean="0"/>
              <a:t>5</a:t>
            </a:fld>
            <a:endParaRPr lang="en-US"/>
          </a:p>
        </p:txBody>
      </p:sp>
    </p:spTree>
    <p:extLst>
      <p:ext uri="{BB962C8B-B14F-4D97-AF65-F5344CB8AC3E}">
        <p14:creationId xmlns:p14="http://schemas.microsoft.com/office/powerpoint/2010/main" val="167505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BF69634-0EAC-40A9-A52C-0B428949FDB5}" type="slidenum">
              <a:rPr lang="en-US" smtClean="0"/>
              <a:t>6</a:t>
            </a:fld>
            <a:endParaRPr lang="en-US"/>
          </a:p>
        </p:txBody>
      </p:sp>
    </p:spTree>
    <p:extLst>
      <p:ext uri="{BB962C8B-B14F-4D97-AF65-F5344CB8AC3E}">
        <p14:creationId xmlns:p14="http://schemas.microsoft.com/office/powerpoint/2010/main" val="27950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69634-0EAC-40A9-A52C-0B428949FDB5}" type="slidenum">
              <a:rPr lang="en-US" smtClean="0"/>
              <a:t>7</a:t>
            </a:fld>
            <a:endParaRPr lang="en-US"/>
          </a:p>
        </p:txBody>
      </p:sp>
    </p:spTree>
    <p:extLst>
      <p:ext uri="{BB962C8B-B14F-4D97-AF65-F5344CB8AC3E}">
        <p14:creationId xmlns:p14="http://schemas.microsoft.com/office/powerpoint/2010/main" val="197707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69634-0EAC-40A9-A52C-0B428949FDB5}" type="slidenum">
              <a:rPr lang="en-US" smtClean="0"/>
              <a:t>8</a:t>
            </a:fld>
            <a:endParaRPr lang="en-US"/>
          </a:p>
        </p:txBody>
      </p:sp>
    </p:spTree>
    <p:extLst>
      <p:ext uri="{BB962C8B-B14F-4D97-AF65-F5344CB8AC3E}">
        <p14:creationId xmlns:p14="http://schemas.microsoft.com/office/powerpoint/2010/main" val="1827564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69634-0EAC-40A9-A52C-0B428949FDB5}" type="slidenum">
              <a:rPr lang="en-US" smtClean="0"/>
              <a:t>9</a:t>
            </a:fld>
            <a:endParaRPr lang="en-US"/>
          </a:p>
        </p:txBody>
      </p:sp>
    </p:spTree>
    <p:extLst>
      <p:ext uri="{BB962C8B-B14F-4D97-AF65-F5344CB8AC3E}">
        <p14:creationId xmlns:p14="http://schemas.microsoft.com/office/powerpoint/2010/main" val="98467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611701" y="572854"/>
            <a:ext cx="10970699" cy="745201"/>
          </a:xfrm>
          <a:prstGeom prst="rect">
            <a:avLst/>
          </a:prstGeom>
        </p:spPr>
        <p:txBody>
          <a:bodyPr vert="horz" lIns="0" tIns="0" rIns="0" bIns="0" rtlCol="0" anchor="t" anchorCtr="0">
            <a:normAutofit/>
          </a:bodyPr>
          <a:lstStyle>
            <a:lvl1pPr>
              <a:lnSpc>
                <a:spcPts val="3200"/>
              </a:lnSpc>
              <a:defRPr sz="3200" baseline="0"/>
            </a:lvl1pPr>
          </a:lstStyle>
          <a:p>
            <a:r>
              <a:rPr lang="en-US" dirty="0"/>
              <a:t>Title goes here</a:t>
            </a:r>
          </a:p>
        </p:txBody>
      </p:sp>
      <p:sp>
        <p:nvSpPr>
          <p:cNvPr id="19" name="Text Placeholder 18"/>
          <p:cNvSpPr>
            <a:spLocks noGrp="1"/>
          </p:cNvSpPr>
          <p:nvPr>
            <p:ph type="body" sz="quarter" idx="10" hasCustomPrompt="1"/>
          </p:nvPr>
        </p:nvSpPr>
        <p:spPr>
          <a:xfrm>
            <a:off x="602549" y="1737955"/>
            <a:ext cx="10979852" cy="3896613"/>
          </a:xfrm>
        </p:spPr>
        <p:txBody>
          <a:bodyPr>
            <a:noAutofit/>
          </a:bodyPr>
          <a:lstStyle>
            <a:lvl1pPr marL="304792" indent="-304792">
              <a:spcBef>
                <a:spcPts val="0"/>
              </a:spcBef>
              <a:buSzPct val="100000"/>
              <a:buFont typeface="Arial"/>
              <a:buChar char="•"/>
              <a:defRPr sz="2400"/>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err="1"/>
              <a:t>Pellentesque</a:t>
            </a:r>
            <a:r>
              <a:rPr lang="en-US" dirty="0"/>
              <a:t> </a:t>
            </a:r>
            <a:r>
              <a:rPr lang="en-US" dirty="0" err="1"/>
              <a:t>turpis</a:t>
            </a:r>
            <a:r>
              <a:rPr lang="en-US" dirty="0"/>
              <a:t> ante</a:t>
            </a:r>
          </a:p>
          <a:p>
            <a:pPr lvl="0"/>
            <a:r>
              <a:rPr lang="en-US" dirty="0" err="1"/>
              <a:t>Pharetra</a:t>
            </a:r>
            <a:r>
              <a:rPr lang="en-US" dirty="0"/>
              <a:t> non </a:t>
            </a:r>
            <a:r>
              <a:rPr lang="en-US" dirty="0" err="1"/>
              <a:t>nibh</a:t>
            </a:r>
            <a:r>
              <a:rPr lang="en-US" dirty="0"/>
              <a:t> </a:t>
            </a:r>
            <a:r>
              <a:rPr lang="en-US" dirty="0" err="1"/>
              <a:t>quis</a:t>
            </a:r>
            <a:r>
              <a:rPr lang="en-US" dirty="0"/>
              <a:t> </a:t>
            </a:r>
            <a:r>
              <a:rPr lang="en-US" dirty="0" err="1"/>
              <a:t>sollicitudin</a:t>
            </a:r>
            <a:r>
              <a:rPr lang="en-US" dirty="0"/>
              <a:t> </a:t>
            </a:r>
          </a:p>
          <a:p>
            <a:pPr lvl="0"/>
            <a:r>
              <a:rPr lang="en-US" dirty="0" err="1"/>
              <a:t>Congue</a:t>
            </a:r>
            <a:r>
              <a:rPr lang="en-US" dirty="0"/>
              <a:t> </a:t>
            </a:r>
            <a:r>
              <a:rPr lang="en-US" dirty="0" err="1"/>
              <a:t>libero</a:t>
            </a:r>
            <a:r>
              <a:rPr lang="en-US" dirty="0"/>
              <a:t>. </a:t>
            </a:r>
            <a:r>
              <a:rPr lang="en-US" dirty="0" err="1"/>
              <a:t>Mauris</a:t>
            </a:r>
            <a:r>
              <a:rPr lang="en-US" dirty="0"/>
              <a:t> </a:t>
            </a:r>
            <a:r>
              <a:rPr lang="en-US" dirty="0" err="1"/>
              <a:t>interdum</a:t>
            </a:r>
            <a:r>
              <a:rPr lang="en-US" dirty="0"/>
              <a:t> at </a:t>
            </a:r>
            <a:r>
              <a:rPr lang="en-US" dirty="0" err="1"/>
              <a:t>nulla</a:t>
            </a:r>
            <a:r>
              <a:rPr lang="en-US" dirty="0"/>
              <a:t> </a:t>
            </a:r>
          </a:p>
          <a:p>
            <a:pPr lvl="0"/>
            <a:r>
              <a:rPr lang="en-US" dirty="0" err="1"/>
              <a:t>Eget</a:t>
            </a:r>
            <a:r>
              <a:rPr lang="en-US" dirty="0"/>
              <a:t> </a:t>
            </a:r>
            <a:r>
              <a:rPr lang="en-US" dirty="0" err="1"/>
              <a:t>vulputate</a:t>
            </a:r>
            <a:r>
              <a:rPr lang="en-US" dirty="0"/>
              <a:t>.</a:t>
            </a:r>
          </a:p>
        </p:txBody>
      </p:sp>
      <p:sp>
        <p:nvSpPr>
          <p:cNvPr id="21"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tx1"/>
                </a:solidFill>
                <a:latin typeface="Arial"/>
              </a:defRPr>
            </a:lvl1pPr>
          </a:lstStyle>
          <a:p>
            <a:fld id="{AEDA1C9F-493B-1949-8986-469B5A47FFD6}" type="slidenum">
              <a:rPr lang="en-US" smtClean="0"/>
              <a:pPr/>
              <a:t>‹#›</a:t>
            </a:fld>
            <a:endParaRPr lang="en-US" dirty="0"/>
          </a:p>
        </p:txBody>
      </p:sp>
      <p:cxnSp>
        <p:nvCxnSpPr>
          <p:cNvPr id="23" name="Straight Connector 22"/>
          <p:cNvCxnSpPr/>
          <p:nvPr userDrawn="1"/>
        </p:nvCxnSpPr>
        <p:spPr>
          <a:xfrm>
            <a:off x="609601" y="6004024"/>
            <a:ext cx="1098900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DE_Horizontal_RGB-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391" y="6067928"/>
            <a:ext cx="1463109" cy="674397"/>
          </a:xfrm>
          <a:prstGeom prst="rect">
            <a:avLst/>
          </a:prstGeom>
        </p:spPr>
      </p:pic>
      <p:sp>
        <p:nvSpPr>
          <p:cNvPr id="8" name="Date Placeholder 3"/>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tx1"/>
                </a:solidFill>
                <a:latin typeface="Arial"/>
              </a:defRPr>
            </a:lvl1pPr>
          </a:lstStyle>
          <a:p>
            <a:r>
              <a:rPr lang="en-US"/>
              <a:t>April 3, 2019</a:t>
            </a:r>
            <a:endParaRPr lang="en-US" dirty="0"/>
          </a:p>
        </p:txBody>
      </p:sp>
    </p:spTree>
    <p:extLst>
      <p:ext uri="{BB962C8B-B14F-4D97-AF65-F5344CB8AC3E}">
        <p14:creationId xmlns:p14="http://schemas.microsoft.com/office/powerpoint/2010/main" val="153155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12" name="Text Placeholder 18"/>
          <p:cNvSpPr>
            <a:spLocks noGrp="1"/>
          </p:cNvSpPr>
          <p:nvPr>
            <p:ph type="body" sz="quarter" idx="10" hasCustomPrompt="1"/>
          </p:nvPr>
        </p:nvSpPr>
        <p:spPr>
          <a:xfrm>
            <a:off x="602549" y="1728801"/>
            <a:ext cx="10979852" cy="3905767"/>
          </a:xfrm>
        </p:spPr>
        <p:txBody>
          <a:bodyPr>
            <a:normAutofit/>
          </a:bodyPr>
          <a:lstStyle>
            <a:lvl1pPr marL="0" indent="0">
              <a:buFontTx/>
              <a:buNone/>
              <a:defRPr sz="2400"/>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err="1"/>
              <a:t>Pellentesque</a:t>
            </a:r>
            <a:r>
              <a:rPr lang="en-US" dirty="0"/>
              <a:t> </a:t>
            </a:r>
            <a:r>
              <a:rPr lang="en-US" dirty="0" err="1"/>
              <a:t>turpis</a:t>
            </a:r>
            <a:r>
              <a:rPr lang="en-US" dirty="0"/>
              <a:t> ante, </a:t>
            </a:r>
            <a:r>
              <a:rPr lang="en-US" dirty="0" err="1"/>
              <a:t>pharetra</a:t>
            </a:r>
            <a:r>
              <a:rPr lang="en-US" dirty="0"/>
              <a:t> non </a:t>
            </a:r>
            <a:r>
              <a:rPr lang="en-US" dirty="0" err="1"/>
              <a:t>nibh</a:t>
            </a:r>
            <a:r>
              <a:rPr lang="en-US" dirty="0"/>
              <a:t> </a:t>
            </a:r>
            <a:r>
              <a:rPr lang="en-US" dirty="0" err="1"/>
              <a:t>quis</a:t>
            </a:r>
            <a:r>
              <a:rPr lang="en-US" dirty="0"/>
              <a:t>, </a:t>
            </a:r>
            <a:r>
              <a:rPr lang="en-US" dirty="0" err="1"/>
              <a:t>sollicitudin</a:t>
            </a:r>
            <a:r>
              <a:rPr lang="en-US" dirty="0"/>
              <a:t> </a:t>
            </a:r>
            <a:r>
              <a:rPr lang="en-US" dirty="0" err="1"/>
              <a:t>congue</a:t>
            </a:r>
            <a:r>
              <a:rPr lang="en-US" dirty="0"/>
              <a:t> </a:t>
            </a:r>
            <a:r>
              <a:rPr lang="en-US" dirty="0" err="1"/>
              <a:t>libero</a:t>
            </a:r>
            <a:r>
              <a:rPr lang="en-US" dirty="0"/>
              <a:t>. </a:t>
            </a:r>
            <a:r>
              <a:rPr lang="en-US" dirty="0" err="1"/>
              <a:t>Mauris</a:t>
            </a:r>
            <a:r>
              <a:rPr lang="en-US" dirty="0"/>
              <a:t> </a:t>
            </a:r>
            <a:r>
              <a:rPr lang="en-US" dirty="0" err="1"/>
              <a:t>interdum</a:t>
            </a:r>
            <a:r>
              <a:rPr lang="en-US" dirty="0"/>
              <a:t> at </a:t>
            </a:r>
            <a:r>
              <a:rPr lang="en-US" dirty="0" err="1"/>
              <a:t>nulla</a:t>
            </a:r>
            <a:r>
              <a:rPr lang="en-US" dirty="0"/>
              <a:t> </a:t>
            </a:r>
            <a:r>
              <a:rPr lang="en-US" dirty="0" err="1"/>
              <a:t>eget</a:t>
            </a:r>
            <a:r>
              <a:rPr lang="en-US" dirty="0"/>
              <a:t> </a:t>
            </a:r>
            <a:r>
              <a:rPr lang="en-US" dirty="0" err="1"/>
              <a:t>vulputate</a:t>
            </a:r>
            <a:r>
              <a:rPr lang="en-US" dirty="0"/>
              <a:t>. </a:t>
            </a:r>
            <a:r>
              <a:rPr lang="en-US" dirty="0" err="1"/>
              <a:t>Quisque</a:t>
            </a:r>
            <a:r>
              <a:rPr lang="en-US" dirty="0"/>
              <a:t> </a:t>
            </a:r>
            <a:r>
              <a:rPr lang="en-US" dirty="0" err="1"/>
              <a:t>iaculis</a:t>
            </a:r>
            <a:r>
              <a:rPr lang="en-US" dirty="0"/>
              <a:t> </a:t>
            </a:r>
            <a:r>
              <a:rPr lang="en-US" dirty="0" err="1"/>
              <a:t>scelerisque</a:t>
            </a:r>
            <a:endParaRPr lang="en-US" dirty="0"/>
          </a:p>
        </p:txBody>
      </p:sp>
      <p:sp>
        <p:nvSpPr>
          <p:cNvPr id="14" name="Title Placeholder 1"/>
          <p:cNvSpPr>
            <a:spLocks noGrp="1"/>
          </p:cNvSpPr>
          <p:nvPr>
            <p:ph type="title" hasCustomPrompt="1"/>
          </p:nvPr>
        </p:nvSpPr>
        <p:spPr>
          <a:xfrm>
            <a:off x="611701" y="572854"/>
            <a:ext cx="10970699" cy="745201"/>
          </a:xfrm>
          <a:prstGeom prst="rect">
            <a:avLst/>
          </a:prstGeom>
        </p:spPr>
        <p:txBody>
          <a:bodyPr vert="horz" lIns="0" tIns="0" rIns="0" bIns="0" rtlCol="0" anchor="t" anchorCtr="0">
            <a:normAutofit/>
          </a:bodyPr>
          <a:lstStyle>
            <a:lvl1pPr>
              <a:lnSpc>
                <a:spcPts val="3200"/>
              </a:lnSpc>
              <a:defRPr sz="3200" baseline="0"/>
            </a:lvl1pPr>
          </a:lstStyle>
          <a:p>
            <a:r>
              <a:rPr lang="en-US" dirty="0"/>
              <a:t>Title goes here</a:t>
            </a:r>
          </a:p>
        </p:txBody>
      </p:sp>
      <p:sp>
        <p:nvSpPr>
          <p:cNvPr id="30"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tx1"/>
                </a:solidFill>
                <a:latin typeface="Arial"/>
              </a:defRPr>
            </a:lvl1pPr>
          </a:lstStyle>
          <a:p>
            <a:fld id="{AEDA1C9F-493B-1949-8986-469B5A47FFD6}" type="slidenum">
              <a:rPr lang="en-US" smtClean="0"/>
              <a:pPr/>
              <a:t>‹#›</a:t>
            </a:fld>
            <a:endParaRPr lang="en-US" dirty="0"/>
          </a:p>
        </p:txBody>
      </p:sp>
      <p:cxnSp>
        <p:nvCxnSpPr>
          <p:cNvPr id="32" name="Straight Connector 31"/>
          <p:cNvCxnSpPr/>
          <p:nvPr userDrawn="1"/>
        </p:nvCxnSpPr>
        <p:spPr>
          <a:xfrm>
            <a:off x="609601" y="6004024"/>
            <a:ext cx="1098900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DE_Horizontal_RGB-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391" y="6067928"/>
            <a:ext cx="1463109" cy="674397"/>
          </a:xfrm>
          <a:prstGeom prst="rect">
            <a:avLst/>
          </a:prstGeom>
        </p:spPr>
      </p:pic>
      <p:sp>
        <p:nvSpPr>
          <p:cNvPr id="8" name="Date Placeholder 3"/>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tx1"/>
                </a:solidFill>
                <a:latin typeface="Arial"/>
              </a:defRPr>
            </a:lvl1pPr>
          </a:lstStyle>
          <a:p>
            <a:r>
              <a:rPr lang="en-US"/>
              <a:t>April 3, 2019</a:t>
            </a:r>
            <a:endParaRPr lang="en-US" dirty="0"/>
          </a:p>
        </p:txBody>
      </p:sp>
    </p:spTree>
    <p:extLst>
      <p:ext uri="{BB962C8B-B14F-4D97-AF65-F5344CB8AC3E}">
        <p14:creationId xmlns:p14="http://schemas.microsoft.com/office/powerpoint/2010/main" val="224529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14" name="Text Placeholder 7"/>
          <p:cNvSpPr>
            <a:spLocks noGrp="1"/>
          </p:cNvSpPr>
          <p:nvPr>
            <p:ph type="body" sz="quarter" idx="20" hasCustomPrompt="1"/>
          </p:nvPr>
        </p:nvSpPr>
        <p:spPr>
          <a:xfrm>
            <a:off x="605272" y="5430014"/>
            <a:ext cx="10977128" cy="161327"/>
          </a:xfrm>
        </p:spPr>
        <p:txBody>
          <a:bodyPr anchor="b" anchorCtr="0">
            <a:normAutofit/>
          </a:bodyPr>
          <a:lstStyle>
            <a:lvl1pPr marL="0" indent="0">
              <a:spcBef>
                <a:spcPts val="0"/>
              </a:spcBef>
              <a:buNone/>
              <a:defRPr sz="1067"/>
            </a:lvl1pPr>
          </a:lstStyle>
          <a:p>
            <a:pPr lvl="0"/>
            <a:r>
              <a:rPr lang="en-US" dirty="0"/>
              <a:t>Caption</a:t>
            </a:r>
          </a:p>
        </p:txBody>
      </p:sp>
      <p:sp>
        <p:nvSpPr>
          <p:cNvPr id="15" name="Picture Placeholder 2"/>
          <p:cNvSpPr>
            <a:spLocks noGrp="1"/>
          </p:cNvSpPr>
          <p:nvPr>
            <p:ph type="pic" sz="quarter" idx="21"/>
          </p:nvPr>
        </p:nvSpPr>
        <p:spPr>
          <a:xfrm>
            <a:off x="609600" y="1839384"/>
            <a:ext cx="10972800" cy="3511296"/>
          </a:xfrm>
        </p:spPr>
        <p:txBody>
          <a:bodyPr anchor="ctr" anchorCtr="0"/>
          <a:lstStyle>
            <a:lvl1pPr marL="0" indent="0" algn="ctr">
              <a:spcBef>
                <a:spcPts val="0"/>
              </a:spcBef>
              <a:buFontTx/>
              <a:buNone/>
              <a:defRPr/>
            </a:lvl1pPr>
          </a:lstStyle>
          <a:p>
            <a:r>
              <a:rPr lang="en-US"/>
              <a:t>Drag picture to placeholder or click icon to add</a:t>
            </a:r>
            <a:endParaRPr lang="en-US" dirty="0"/>
          </a:p>
        </p:txBody>
      </p:sp>
      <p:sp>
        <p:nvSpPr>
          <p:cNvPr id="27"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tx1"/>
                </a:solidFill>
                <a:latin typeface="Arial"/>
              </a:defRPr>
            </a:lvl1pPr>
          </a:lstStyle>
          <a:p>
            <a:fld id="{AEDA1C9F-493B-1949-8986-469B5A47FFD6}" type="slidenum">
              <a:rPr lang="en-US" smtClean="0"/>
              <a:pPr/>
              <a:t>‹#›</a:t>
            </a:fld>
            <a:endParaRPr lang="en-US" dirty="0"/>
          </a:p>
        </p:txBody>
      </p:sp>
      <p:cxnSp>
        <p:nvCxnSpPr>
          <p:cNvPr id="29" name="Straight Connector 28"/>
          <p:cNvCxnSpPr/>
          <p:nvPr userDrawn="1"/>
        </p:nvCxnSpPr>
        <p:spPr>
          <a:xfrm>
            <a:off x="609601" y="6004024"/>
            <a:ext cx="1098900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itle Placeholder 1"/>
          <p:cNvSpPr>
            <a:spLocks noGrp="1"/>
          </p:cNvSpPr>
          <p:nvPr>
            <p:ph type="title" hasCustomPrompt="1"/>
          </p:nvPr>
        </p:nvSpPr>
        <p:spPr>
          <a:xfrm>
            <a:off x="611701" y="572854"/>
            <a:ext cx="10970699" cy="745201"/>
          </a:xfrm>
          <a:prstGeom prst="rect">
            <a:avLst/>
          </a:prstGeom>
        </p:spPr>
        <p:txBody>
          <a:bodyPr vert="horz" lIns="0" tIns="0" rIns="0" bIns="0" rtlCol="0" anchor="t" anchorCtr="0">
            <a:normAutofit/>
          </a:bodyPr>
          <a:lstStyle>
            <a:lvl1pPr>
              <a:lnSpc>
                <a:spcPts val="3200"/>
              </a:lnSpc>
              <a:defRPr sz="3200" baseline="0"/>
            </a:lvl1pPr>
          </a:lstStyle>
          <a:p>
            <a:r>
              <a:rPr lang="en-US" dirty="0"/>
              <a:t>Title goes here</a:t>
            </a:r>
          </a:p>
        </p:txBody>
      </p:sp>
      <p:pic>
        <p:nvPicPr>
          <p:cNvPr id="10" name="Picture 9" descr="DE_Horizontal_RGB-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391" y="6067928"/>
            <a:ext cx="1463109" cy="674397"/>
          </a:xfrm>
          <a:prstGeom prst="rect">
            <a:avLst/>
          </a:prstGeom>
        </p:spPr>
      </p:pic>
      <p:sp>
        <p:nvSpPr>
          <p:cNvPr id="9" name="Date Placeholder 3"/>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tx1"/>
                </a:solidFill>
                <a:latin typeface="Arial"/>
              </a:defRPr>
            </a:lvl1pPr>
          </a:lstStyle>
          <a:p>
            <a:r>
              <a:rPr lang="en-US"/>
              <a:t>April 3, 2019</a:t>
            </a:r>
            <a:endParaRPr lang="en-US" dirty="0"/>
          </a:p>
        </p:txBody>
      </p:sp>
    </p:spTree>
    <p:extLst>
      <p:ext uri="{BB962C8B-B14F-4D97-AF65-F5344CB8AC3E}">
        <p14:creationId xmlns:p14="http://schemas.microsoft.com/office/powerpoint/2010/main" val="330617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611701" y="572854"/>
            <a:ext cx="10970699" cy="745201"/>
          </a:xfrm>
          <a:prstGeom prst="rect">
            <a:avLst/>
          </a:prstGeom>
        </p:spPr>
        <p:txBody>
          <a:bodyPr vert="horz" lIns="0" tIns="0" rIns="0" bIns="0" rtlCol="0" anchor="t" anchorCtr="0">
            <a:normAutofit/>
          </a:bodyPr>
          <a:lstStyle>
            <a:lvl1pPr>
              <a:lnSpc>
                <a:spcPts val="3200"/>
              </a:lnSpc>
              <a:defRPr sz="3200" baseline="0"/>
            </a:lvl1pPr>
          </a:lstStyle>
          <a:p>
            <a:r>
              <a:rPr lang="en-US" dirty="0"/>
              <a:t>Title goes here</a:t>
            </a:r>
          </a:p>
        </p:txBody>
      </p:sp>
      <p:sp>
        <p:nvSpPr>
          <p:cNvPr id="32" name="Text Placeholder 7"/>
          <p:cNvSpPr>
            <a:spLocks noGrp="1"/>
          </p:cNvSpPr>
          <p:nvPr>
            <p:ph type="body" sz="quarter" idx="20" hasCustomPrompt="1"/>
          </p:nvPr>
        </p:nvSpPr>
        <p:spPr>
          <a:xfrm>
            <a:off x="605273" y="5430014"/>
            <a:ext cx="5382860" cy="161327"/>
          </a:xfrm>
        </p:spPr>
        <p:txBody>
          <a:bodyPr anchor="b" anchorCtr="0">
            <a:normAutofit/>
          </a:bodyPr>
          <a:lstStyle>
            <a:lvl1pPr marL="0" indent="0">
              <a:spcBef>
                <a:spcPts val="0"/>
              </a:spcBef>
              <a:buNone/>
              <a:defRPr sz="1067"/>
            </a:lvl1pPr>
          </a:lstStyle>
          <a:p>
            <a:pPr lvl="0"/>
            <a:r>
              <a:rPr lang="en-US" dirty="0"/>
              <a:t>Caption</a:t>
            </a:r>
          </a:p>
        </p:txBody>
      </p:sp>
      <p:sp>
        <p:nvSpPr>
          <p:cNvPr id="33" name="Picture Placeholder 2"/>
          <p:cNvSpPr>
            <a:spLocks noGrp="1"/>
          </p:cNvSpPr>
          <p:nvPr>
            <p:ph type="pic" sz="quarter" idx="21"/>
          </p:nvPr>
        </p:nvSpPr>
        <p:spPr>
          <a:xfrm>
            <a:off x="609601" y="1839384"/>
            <a:ext cx="5396644" cy="3511296"/>
          </a:xfrm>
        </p:spPr>
        <p:txBody>
          <a:bodyPr anchor="ctr" anchorCtr="0"/>
          <a:lstStyle>
            <a:lvl1pPr marL="0" indent="0" algn="ctr">
              <a:spcBef>
                <a:spcPts val="0"/>
              </a:spcBef>
              <a:buFontTx/>
              <a:buNone/>
              <a:defRPr/>
            </a:lvl1pPr>
          </a:lstStyle>
          <a:p>
            <a:r>
              <a:rPr lang="en-US"/>
              <a:t>Drag picture to placeholder or click icon to add</a:t>
            </a:r>
            <a:endParaRPr lang="en-US" dirty="0"/>
          </a:p>
        </p:txBody>
      </p:sp>
      <p:sp>
        <p:nvSpPr>
          <p:cNvPr id="36" name="Text Placeholder 7"/>
          <p:cNvSpPr>
            <a:spLocks noGrp="1"/>
          </p:cNvSpPr>
          <p:nvPr>
            <p:ph type="body" sz="quarter" idx="22" hasCustomPrompt="1"/>
          </p:nvPr>
        </p:nvSpPr>
        <p:spPr>
          <a:xfrm>
            <a:off x="6167645" y="5430014"/>
            <a:ext cx="5396644" cy="161327"/>
          </a:xfrm>
        </p:spPr>
        <p:txBody>
          <a:bodyPr anchor="b" anchorCtr="0">
            <a:normAutofit/>
          </a:bodyPr>
          <a:lstStyle>
            <a:lvl1pPr marL="0" indent="0">
              <a:spcBef>
                <a:spcPts val="0"/>
              </a:spcBef>
              <a:buNone/>
              <a:defRPr sz="1067"/>
            </a:lvl1pPr>
          </a:lstStyle>
          <a:p>
            <a:pPr lvl="0"/>
            <a:r>
              <a:rPr lang="en-US" dirty="0"/>
              <a:t>Caption</a:t>
            </a:r>
          </a:p>
        </p:txBody>
      </p:sp>
      <p:sp>
        <p:nvSpPr>
          <p:cNvPr id="37" name="Picture Placeholder 2"/>
          <p:cNvSpPr>
            <a:spLocks noGrp="1"/>
          </p:cNvSpPr>
          <p:nvPr>
            <p:ph type="pic" sz="quarter" idx="23"/>
          </p:nvPr>
        </p:nvSpPr>
        <p:spPr>
          <a:xfrm>
            <a:off x="6185757" y="1839384"/>
            <a:ext cx="5396644" cy="3511296"/>
          </a:xfrm>
        </p:spPr>
        <p:txBody>
          <a:bodyPr anchor="ctr" anchorCtr="0"/>
          <a:lstStyle>
            <a:lvl1pPr marL="0" indent="0" algn="ctr">
              <a:spcBef>
                <a:spcPts val="0"/>
              </a:spcBef>
              <a:buFontTx/>
              <a:buNone/>
              <a:defRPr/>
            </a:lvl1pPr>
          </a:lstStyle>
          <a:p>
            <a:r>
              <a:rPr lang="en-US"/>
              <a:t>Drag picture to placeholder or click icon to add</a:t>
            </a:r>
            <a:endParaRPr lang="en-US" dirty="0"/>
          </a:p>
        </p:txBody>
      </p:sp>
      <p:sp>
        <p:nvSpPr>
          <p:cNvPr id="40"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tx1"/>
                </a:solidFill>
                <a:latin typeface="Arial"/>
              </a:defRPr>
            </a:lvl1pPr>
          </a:lstStyle>
          <a:p>
            <a:fld id="{AEDA1C9F-493B-1949-8986-469B5A47FFD6}" type="slidenum">
              <a:rPr lang="en-US" smtClean="0"/>
              <a:pPr/>
              <a:t>‹#›</a:t>
            </a:fld>
            <a:endParaRPr lang="en-US" dirty="0"/>
          </a:p>
        </p:txBody>
      </p:sp>
      <p:cxnSp>
        <p:nvCxnSpPr>
          <p:cNvPr id="42" name="Straight Connector 41"/>
          <p:cNvCxnSpPr/>
          <p:nvPr userDrawn="1"/>
        </p:nvCxnSpPr>
        <p:spPr>
          <a:xfrm>
            <a:off x="609601" y="6004024"/>
            <a:ext cx="1098900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DE_Horizontal_RGB-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391" y="6067928"/>
            <a:ext cx="1463109" cy="674397"/>
          </a:xfrm>
          <a:prstGeom prst="rect">
            <a:avLst/>
          </a:prstGeom>
        </p:spPr>
      </p:pic>
      <p:sp>
        <p:nvSpPr>
          <p:cNvPr id="11" name="Date Placeholder 3"/>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tx1"/>
                </a:solidFill>
                <a:latin typeface="Arial"/>
              </a:defRPr>
            </a:lvl1pPr>
          </a:lstStyle>
          <a:p>
            <a:r>
              <a:rPr lang="en-US"/>
              <a:t>April 3, 2019</a:t>
            </a:r>
            <a:endParaRPr lang="en-US" dirty="0"/>
          </a:p>
        </p:txBody>
      </p:sp>
    </p:spTree>
    <p:extLst>
      <p:ext uri="{BB962C8B-B14F-4D97-AF65-F5344CB8AC3E}">
        <p14:creationId xmlns:p14="http://schemas.microsoft.com/office/powerpoint/2010/main" val="375294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hoto">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611701" y="572854"/>
            <a:ext cx="10970699" cy="745201"/>
          </a:xfrm>
          <a:prstGeom prst="rect">
            <a:avLst/>
          </a:prstGeom>
        </p:spPr>
        <p:txBody>
          <a:bodyPr vert="horz" lIns="0" tIns="0" rIns="0" bIns="0" rtlCol="0" anchor="t" anchorCtr="0">
            <a:normAutofit/>
          </a:bodyPr>
          <a:lstStyle>
            <a:lvl1pPr>
              <a:lnSpc>
                <a:spcPts val="3200"/>
              </a:lnSpc>
              <a:defRPr sz="3200" baseline="0"/>
            </a:lvl1pPr>
          </a:lstStyle>
          <a:p>
            <a:r>
              <a:rPr lang="en-US" dirty="0"/>
              <a:t>Title goes here</a:t>
            </a:r>
          </a:p>
        </p:txBody>
      </p:sp>
      <p:sp>
        <p:nvSpPr>
          <p:cNvPr id="40" name="Text Placeholder 7"/>
          <p:cNvSpPr>
            <a:spLocks noGrp="1"/>
          </p:cNvSpPr>
          <p:nvPr>
            <p:ph type="body" sz="quarter" idx="26" hasCustomPrompt="1"/>
          </p:nvPr>
        </p:nvSpPr>
        <p:spPr>
          <a:xfrm>
            <a:off x="605273" y="5430014"/>
            <a:ext cx="3518468" cy="161327"/>
          </a:xfrm>
        </p:spPr>
        <p:txBody>
          <a:bodyPr anchor="b" anchorCtr="0">
            <a:normAutofit/>
          </a:bodyPr>
          <a:lstStyle>
            <a:lvl1pPr marL="0" indent="0">
              <a:spcBef>
                <a:spcPts val="0"/>
              </a:spcBef>
              <a:buNone/>
              <a:defRPr sz="1067"/>
            </a:lvl1pPr>
          </a:lstStyle>
          <a:p>
            <a:pPr lvl="0"/>
            <a:r>
              <a:rPr lang="en-US" dirty="0"/>
              <a:t>Caption</a:t>
            </a:r>
          </a:p>
        </p:txBody>
      </p:sp>
      <p:sp>
        <p:nvSpPr>
          <p:cNvPr id="41" name="Picture Placeholder 2"/>
          <p:cNvSpPr>
            <a:spLocks noGrp="1"/>
          </p:cNvSpPr>
          <p:nvPr>
            <p:ph type="pic" sz="quarter" idx="27"/>
          </p:nvPr>
        </p:nvSpPr>
        <p:spPr>
          <a:xfrm>
            <a:off x="609601" y="1839384"/>
            <a:ext cx="3514140" cy="3511296"/>
          </a:xfrm>
        </p:spPr>
        <p:txBody>
          <a:bodyPr anchor="ctr" anchorCtr="0"/>
          <a:lstStyle>
            <a:lvl1pPr marL="0" indent="0" algn="ctr">
              <a:spcBef>
                <a:spcPts val="0"/>
              </a:spcBef>
              <a:buFontTx/>
              <a:buNone/>
              <a:defRPr/>
            </a:lvl1pPr>
          </a:lstStyle>
          <a:p>
            <a:r>
              <a:rPr lang="en-US"/>
              <a:t>Drag picture to placeholder or click icon to add</a:t>
            </a:r>
            <a:endParaRPr lang="en-US" dirty="0"/>
          </a:p>
        </p:txBody>
      </p:sp>
      <p:sp>
        <p:nvSpPr>
          <p:cNvPr id="44" name="Text Placeholder 7"/>
          <p:cNvSpPr>
            <a:spLocks noGrp="1"/>
          </p:cNvSpPr>
          <p:nvPr>
            <p:ph type="body" sz="quarter" idx="28" hasCustomPrompt="1"/>
          </p:nvPr>
        </p:nvSpPr>
        <p:spPr>
          <a:xfrm>
            <a:off x="4336767" y="5430014"/>
            <a:ext cx="3518524" cy="161327"/>
          </a:xfrm>
        </p:spPr>
        <p:txBody>
          <a:bodyPr anchor="b" anchorCtr="0">
            <a:normAutofit/>
          </a:bodyPr>
          <a:lstStyle>
            <a:lvl1pPr marL="0" indent="0">
              <a:spcBef>
                <a:spcPts val="0"/>
              </a:spcBef>
              <a:buNone/>
              <a:defRPr sz="1067"/>
            </a:lvl1pPr>
          </a:lstStyle>
          <a:p>
            <a:pPr lvl="0"/>
            <a:r>
              <a:rPr lang="en-US" dirty="0"/>
              <a:t>Caption</a:t>
            </a:r>
          </a:p>
        </p:txBody>
      </p:sp>
      <p:sp>
        <p:nvSpPr>
          <p:cNvPr id="45" name="Picture Placeholder 2"/>
          <p:cNvSpPr>
            <a:spLocks noGrp="1"/>
          </p:cNvSpPr>
          <p:nvPr>
            <p:ph type="pic" sz="quarter" idx="29"/>
          </p:nvPr>
        </p:nvSpPr>
        <p:spPr>
          <a:xfrm>
            <a:off x="4336767" y="1839384"/>
            <a:ext cx="3514140" cy="3511296"/>
          </a:xfrm>
        </p:spPr>
        <p:txBody>
          <a:bodyPr anchor="ctr" anchorCtr="0"/>
          <a:lstStyle>
            <a:lvl1pPr marL="0" indent="0" algn="ctr">
              <a:spcBef>
                <a:spcPts val="0"/>
              </a:spcBef>
              <a:buFontTx/>
              <a:buNone/>
              <a:defRPr/>
            </a:lvl1pPr>
          </a:lstStyle>
          <a:p>
            <a:r>
              <a:rPr lang="en-US"/>
              <a:t>Drag picture to placeholder or click icon to add</a:t>
            </a:r>
            <a:endParaRPr lang="en-US" dirty="0"/>
          </a:p>
        </p:txBody>
      </p:sp>
      <p:sp>
        <p:nvSpPr>
          <p:cNvPr id="48" name="Text Placeholder 7"/>
          <p:cNvSpPr>
            <a:spLocks noGrp="1"/>
          </p:cNvSpPr>
          <p:nvPr>
            <p:ph type="body" sz="quarter" idx="30" hasCustomPrompt="1"/>
          </p:nvPr>
        </p:nvSpPr>
        <p:spPr>
          <a:xfrm>
            <a:off x="8063934" y="5430014"/>
            <a:ext cx="3537060" cy="161327"/>
          </a:xfrm>
        </p:spPr>
        <p:txBody>
          <a:bodyPr anchor="b" anchorCtr="0">
            <a:normAutofit/>
          </a:bodyPr>
          <a:lstStyle>
            <a:lvl1pPr marL="0" indent="0">
              <a:spcBef>
                <a:spcPts val="0"/>
              </a:spcBef>
              <a:buNone/>
              <a:defRPr sz="1067"/>
            </a:lvl1pPr>
          </a:lstStyle>
          <a:p>
            <a:pPr lvl="0"/>
            <a:r>
              <a:rPr lang="en-US" dirty="0"/>
              <a:t>Caption</a:t>
            </a:r>
          </a:p>
        </p:txBody>
      </p:sp>
      <p:sp>
        <p:nvSpPr>
          <p:cNvPr id="49" name="Picture Placeholder 2"/>
          <p:cNvSpPr>
            <a:spLocks noGrp="1"/>
          </p:cNvSpPr>
          <p:nvPr>
            <p:ph type="pic" sz="quarter" idx="31"/>
          </p:nvPr>
        </p:nvSpPr>
        <p:spPr>
          <a:xfrm>
            <a:off x="8063934" y="1839384"/>
            <a:ext cx="3514140" cy="3511296"/>
          </a:xfrm>
        </p:spPr>
        <p:txBody>
          <a:bodyPr anchor="ctr" anchorCtr="0"/>
          <a:lstStyle>
            <a:lvl1pPr marL="0" indent="0" algn="ctr">
              <a:spcBef>
                <a:spcPts val="0"/>
              </a:spcBef>
              <a:buFontTx/>
              <a:buNone/>
              <a:defRPr/>
            </a:lvl1pPr>
          </a:lstStyle>
          <a:p>
            <a:r>
              <a:rPr lang="en-US"/>
              <a:t>Drag picture to placeholder or click icon to add</a:t>
            </a:r>
            <a:endParaRPr lang="en-US" dirty="0"/>
          </a:p>
        </p:txBody>
      </p:sp>
      <p:sp>
        <p:nvSpPr>
          <p:cNvPr id="52"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tx1"/>
                </a:solidFill>
                <a:latin typeface="Arial"/>
              </a:defRPr>
            </a:lvl1pPr>
          </a:lstStyle>
          <a:p>
            <a:fld id="{AEDA1C9F-493B-1949-8986-469B5A47FFD6}" type="slidenum">
              <a:rPr lang="en-US" smtClean="0"/>
              <a:pPr/>
              <a:t>‹#›</a:t>
            </a:fld>
            <a:endParaRPr lang="en-US" dirty="0"/>
          </a:p>
        </p:txBody>
      </p:sp>
      <p:cxnSp>
        <p:nvCxnSpPr>
          <p:cNvPr id="54" name="Straight Connector 53"/>
          <p:cNvCxnSpPr/>
          <p:nvPr userDrawn="1"/>
        </p:nvCxnSpPr>
        <p:spPr>
          <a:xfrm>
            <a:off x="609601" y="6004024"/>
            <a:ext cx="1098900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DE_Horizontal_RGB-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391" y="6067928"/>
            <a:ext cx="1463109" cy="674397"/>
          </a:xfrm>
          <a:prstGeom prst="rect">
            <a:avLst/>
          </a:prstGeom>
        </p:spPr>
      </p:pic>
      <p:sp>
        <p:nvSpPr>
          <p:cNvPr id="13" name="Date Placeholder 3"/>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tx1"/>
                </a:solidFill>
                <a:latin typeface="Arial"/>
              </a:defRPr>
            </a:lvl1pPr>
          </a:lstStyle>
          <a:p>
            <a:r>
              <a:rPr lang="en-US"/>
              <a:t>April 3, 2019</a:t>
            </a:r>
            <a:endParaRPr lang="en-US" dirty="0"/>
          </a:p>
        </p:txBody>
      </p:sp>
    </p:spTree>
    <p:extLst>
      <p:ext uri="{BB962C8B-B14F-4D97-AF65-F5344CB8AC3E}">
        <p14:creationId xmlns:p14="http://schemas.microsoft.com/office/powerpoint/2010/main" val="229909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187533" y="1839385"/>
            <a:ext cx="5394868" cy="3795183"/>
          </a:xfrm>
        </p:spPr>
        <p:txBody>
          <a:bodyPr/>
          <a:lstStyle/>
          <a:p>
            <a:r>
              <a:rPr lang="en-US"/>
              <a:t>Click icon to add chart</a:t>
            </a:r>
            <a:endParaRPr lang="en-US" dirty="0"/>
          </a:p>
        </p:txBody>
      </p:sp>
      <p:sp>
        <p:nvSpPr>
          <p:cNvPr id="8" name="Title Placeholder 1"/>
          <p:cNvSpPr>
            <a:spLocks noGrp="1"/>
          </p:cNvSpPr>
          <p:nvPr>
            <p:ph type="title" hasCustomPrompt="1"/>
          </p:nvPr>
        </p:nvSpPr>
        <p:spPr>
          <a:xfrm>
            <a:off x="611701" y="572854"/>
            <a:ext cx="10970699" cy="745201"/>
          </a:xfrm>
          <a:prstGeom prst="rect">
            <a:avLst/>
          </a:prstGeom>
        </p:spPr>
        <p:txBody>
          <a:bodyPr vert="horz" lIns="0" tIns="0" rIns="0" bIns="0" rtlCol="0" anchor="t" anchorCtr="0">
            <a:normAutofit/>
          </a:bodyPr>
          <a:lstStyle>
            <a:lvl1pPr>
              <a:lnSpc>
                <a:spcPts val="3200"/>
              </a:lnSpc>
              <a:defRPr sz="3200" baseline="0"/>
            </a:lvl1pPr>
          </a:lstStyle>
          <a:p>
            <a:r>
              <a:rPr lang="en-US" dirty="0"/>
              <a:t>Title goes here</a:t>
            </a:r>
          </a:p>
        </p:txBody>
      </p:sp>
      <p:sp>
        <p:nvSpPr>
          <p:cNvPr id="23"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tx1"/>
                </a:solidFill>
                <a:latin typeface="Arial"/>
              </a:defRPr>
            </a:lvl1pPr>
          </a:lstStyle>
          <a:p>
            <a:fld id="{AEDA1C9F-493B-1949-8986-469B5A47FFD6}" type="slidenum">
              <a:rPr lang="en-US" smtClean="0"/>
              <a:pPr/>
              <a:t>‹#›</a:t>
            </a:fld>
            <a:endParaRPr lang="en-US" dirty="0"/>
          </a:p>
        </p:txBody>
      </p:sp>
      <p:cxnSp>
        <p:nvCxnSpPr>
          <p:cNvPr id="25" name="Straight Connector 24"/>
          <p:cNvCxnSpPr/>
          <p:nvPr userDrawn="1"/>
        </p:nvCxnSpPr>
        <p:spPr>
          <a:xfrm>
            <a:off x="609601" y="6004024"/>
            <a:ext cx="1098900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8"/>
          <p:cNvSpPr>
            <a:spLocks noGrp="1"/>
          </p:cNvSpPr>
          <p:nvPr>
            <p:ph type="body" sz="quarter" idx="11" hasCustomPrompt="1"/>
          </p:nvPr>
        </p:nvSpPr>
        <p:spPr>
          <a:xfrm>
            <a:off x="602549" y="1728801"/>
            <a:ext cx="5420225" cy="3905767"/>
          </a:xfrm>
        </p:spPr>
        <p:txBody>
          <a:bodyPr>
            <a:normAutofit/>
          </a:bodyPr>
          <a:lstStyle>
            <a:lvl1pPr marL="0" indent="0">
              <a:buFontTx/>
              <a:buNone/>
              <a:defRPr sz="2400"/>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err="1"/>
              <a:t>Pellentesque</a:t>
            </a:r>
            <a:r>
              <a:rPr lang="en-US" dirty="0"/>
              <a:t> </a:t>
            </a:r>
            <a:r>
              <a:rPr lang="en-US" dirty="0" err="1"/>
              <a:t>turpis</a:t>
            </a:r>
            <a:r>
              <a:rPr lang="en-US" dirty="0"/>
              <a:t> ante, </a:t>
            </a:r>
            <a:r>
              <a:rPr lang="en-US" dirty="0" err="1"/>
              <a:t>pharetra</a:t>
            </a:r>
            <a:r>
              <a:rPr lang="en-US" dirty="0"/>
              <a:t> non </a:t>
            </a:r>
            <a:r>
              <a:rPr lang="en-US" dirty="0" err="1"/>
              <a:t>nibh</a:t>
            </a:r>
            <a:r>
              <a:rPr lang="en-US" dirty="0"/>
              <a:t> </a:t>
            </a:r>
            <a:r>
              <a:rPr lang="en-US" dirty="0" err="1"/>
              <a:t>quis</a:t>
            </a:r>
            <a:r>
              <a:rPr lang="en-US" dirty="0"/>
              <a:t>, </a:t>
            </a:r>
            <a:r>
              <a:rPr lang="en-US" dirty="0" err="1"/>
              <a:t>sollicitudin</a:t>
            </a:r>
            <a:r>
              <a:rPr lang="en-US" dirty="0"/>
              <a:t> </a:t>
            </a:r>
            <a:r>
              <a:rPr lang="en-US" dirty="0" err="1"/>
              <a:t>congue</a:t>
            </a:r>
            <a:r>
              <a:rPr lang="en-US" dirty="0"/>
              <a:t> </a:t>
            </a:r>
            <a:r>
              <a:rPr lang="en-US" dirty="0" err="1"/>
              <a:t>libero</a:t>
            </a:r>
            <a:r>
              <a:rPr lang="en-US" dirty="0"/>
              <a:t>. </a:t>
            </a:r>
            <a:r>
              <a:rPr lang="en-US" dirty="0" err="1"/>
              <a:t>Mauris</a:t>
            </a:r>
            <a:r>
              <a:rPr lang="en-US" dirty="0"/>
              <a:t> </a:t>
            </a:r>
            <a:r>
              <a:rPr lang="en-US" dirty="0" err="1"/>
              <a:t>interdum</a:t>
            </a:r>
            <a:r>
              <a:rPr lang="en-US" dirty="0"/>
              <a:t> at </a:t>
            </a:r>
            <a:r>
              <a:rPr lang="en-US" dirty="0" err="1"/>
              <a:t>nulla</a:t>
            </a:r>
            <a:r>
              <a:rPr lang="en-US" dirty="0"/>
              <a:t> </a:t>
            </a:r>
            <a:r>
              <a:rPr lang="en-US" dirty="0" err="1"/>
              <a:t>eget</a:t>
            </a:r>
            <a:r>
              <a:rPr lang="en-US" dirty="0"/>
              <a:t> </a:t>
            </a:r>
            <a:r>
              <a:rPr lang="en-US" dirty="0" err="1"/>
              <a:t>vulputate</a:t>
            </a:r>
            <a:r>
              <a:rPr lang="en-US" dirty="0"/>
              <a:t>. </a:t>
            </a:r>
            <a:r>
              <a:rPr lang="en-US" dirty="0" err="1"/>
              <a:t>Quisque</a:t>
            </a:r>
            <a:r>
              <a:rPr lang="en-US" dirty="0"/>
              <a:t> </a:t>
            </a:r>
            <a:r>
              <a:rPr lang="en-US" dirty="0" err="1"/>
              <a:t>iaculis</a:t>
            </a:r>
            <a:r>
              <a:rPr lang="en-US" dirty="0"/>
              <a:t> </a:t>
            </a:r>
            <a:r>
              <a:rPr lang="en-US" dirty="0" err="1"/>
              <a:t>scelerisque</a:t>
            </a:r>
            <a:endParaRPr lang="en-US" dirty="0"/>
          </a:p>
        </p:txBody>
      </p:sp>
      <p:pic>
        <p:nvPicPr>
          <p:cNvPr id="11" name="Picture 10" descr="DE_Horizontal_RGB-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391" y="6067928"/>
            <a:ext cx="1463109" cy="674397"/>
          </a:xfrm>
          <a:prstGeom prst="rect">
            <a:avLst/>
          </a:prstGeom>
        </p:spPr>
      </p:pic>
      <p:sp>
        <p:nvSpPr>
          <p:cNvPr id="9" name="Date Placeholder 3"/>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tx1"/>
                </a:solidFill>
                <a:latin typeface="Arial"/>
              </a:defRPr>
            </a:lvl1pPr>
          </a:lstStyle>
          <a:p>
            <a:r>
              <a:rPr lang="en-US"/>
              <a:t>April 3, 2019</a:t>
            </a:r>
            <a:endParaRPr lang="en-US" dirty="0"/>
          </a:p>
        </p:txBody>
      </p:sp>
    </p:spTree>
    <p:extLst>
      <p:ext uri="{BB962C8B-B14F-4D97-AF65-F5344CB8AC3E}">
        <p14:creationId xmlns:p14="http://schemas.microsoft.com/office/powerpoint/2010/main" val="121942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Placeholder 1"/>
          <p:cNvSpPr>
            <a:spLocks noGrp="1"/>
          </p:cNvSpPr>
          <p:nvPr>
            <p:ph type="title" hasCustomPrompt="1"/>
          </p:nvPr>
        </p:nvSpPr>
        <p:spPr>
          <a:xfrm>
            <a:off x="586622" y="481279"/>
            <a:ext cx="10989005" cy="954108"/>
          </a:xfrm>
          <a:prstGeom prst="rect">
            <a:avLst/>
          </a:prstGeom>
        </p:spPr>
        <p:txBody>
          <a:bodyPr vert="horz" lIns="0" tIns="0" rIns="0" bIns="0" rtlCol="0" anchor="t" anchorCtr="0">
            <a:spAutoFit/>
          </a:bodyPr>
          <a:lstStyle>
            <a:lvl1pPr>
              <a:lnSpc>
                <a:spcPts val="7200"/>
              </a:lnSpc>
              <a:defRPr sz="7200">
                <a:solidFill>
                  <a:schemeClr val="tx2"/>
                </a:solidFill>
              </a:defRPr>
            </a:lvl1pPr>
          </a:lstStyle>
          <a:p>
            <a:r>
              <a:rPr lang="en-US" dirty="0"/>
              <a:t>Title</a:t>
            </a:r>
          </a:p>
        </p:txBody>
      </p:sp>
      <p:sp>
        <p:nvSpPr>
          <p:cNvPr id="23"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tx1"/>
                </a:solidFill>
                <a:latin typeface="Arial"/>
              </a:defRPr>
            </a:lvl1pPr>
          </a:lstStyle>
          <a:p>
            <a:fld id="{AEDA1C9F-493B-1949-8986-469B5A47FFD6}" type="slidenum">
              <a:rPr lang="en-US" smtClean="0"/>
              <a:pPr/>
              <a:t>‹#›</a:t>
            </a:fld>
            <a:endParaRPr lang="en-US" dirty="0"/>
          </a:p>
        </p:txBody>
      </p:sp>
      <p:cxnSp>
        <p:nvCxnSpPr>
          <p:cNvPr id="25" name="Straight Connector 24"/>
          <p:cNvCxnSpPr/>
          <p:nvPr userDrawn="1"/>
        </p:nvCxnSpPr>
        <p:spPr>
          <a:xfrm>
            <a:off x="609601" y="6004024"/>
            <a:ext cx="1098900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DE_Horizontal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3391" y="6067928"/>
            <a:ext cx="1463109" cy="674397"/>
          </a:xfrm>
          <a:prstGeom prst="rect">
            <a:avLst/>
          </a:prstGeom>
        </p:spPr>
      </p:pic>
      <p:sp>
        <p:nvSpPr>
          <p:cNvPr id="8" name="Date Placeholder 3"/>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tx1"/>
                </a:solidFill>
                <a:latin typeface="Arial"/>
              </a:defRPr>
            </a:lvl1pPr>
          </a:lstStyle>
          <a:p>
            <a:r>
              <a:rPr lang="en-US"/>
              <a:t>April 3, 2019</a:t>
            </a:r>
            <a:endParaRPr lang="en-US" dirty="0"/>
          </a:p>
        </p:txBody>
      </p:sp>
    </p:spTree>
    <p:extLst>
      <p:ext uri="{BB962C8B-B14F-4D97-AF65-F5344CB8AC3E}">
        <p14:creationId xmlns:p14="http://schemas.microsoft.com/office/powerpoint/2010/main" val="4066667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quote -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Title Placeholder 1"/>
          <p:cNvSpPr>
            <a:spLocks noGrp="1"/>
          </p:cNvSpPr>
          <p:nvPr>
            <p:ph type="title" hasCustomPrompt="1"/>
          </p:nvPr>
        </p:nvSpPr>
        <p:spPr>
          <a:xfrm>
            <a:off x="577468" y="532035"/>
            <a:ext cx="10989005" cy="5248583"/>
          </a:xfrm>
          <a:prstGeom prst="rect">
            <a:avLst/>
          </a:prstGeom>
        </p:spPr>
        <p:txBody>
          <a:bodyPr vert="horz" lIns="0" tIns="0" rIns="0" bIns="0" rtlCol="0" anchor="t" anchorCtr="0">
            <a:noAutofit/>
          </a:bodyPr>
          <a:lstStyle>
            <a:lvl1pPr marL="0" marR="0" indent="0" algn="l" defTabSz="609585" rtl="0" eaLnBrk="1" fontAlgn="auto" latinLnBrk="0" hangingPunct="1">
              <a:lnSpc>
                <a:spcPts val="4800"/>
              </a:lnSpc>
              <a:spcBef>
                <a:spcPct val="0"/>
              </a:spcBef>
              <a:spcAft>
                <a:spcPts val="0"/>
              </a:spcAft>
              <a:buClrTx/>
              <a:buSzTx/>
              <a:buFontTx/>
              <a:buNone/>
              <a:tabLst/>
              <a:defRPr sz="4800" baseline="0">
                <a:solidFill>
                  <a:schemeClr val="tx2"/>
                </a:solidFill>
              </a:defRPr>
            </a:lvl1pPr>
          </a:lstStyle>
          <a:p>
            <a:r>
              <a:rPr lang="en-US" dirty="0"/>
              <a:t>“</a:t>
            </a:r>
            <a:r>
              <a:rPr lang="en-US" dirty="0" err="1"/>
              <a:t>Pellentesque</a:t>
            </a:r>
            <a:r>
              <a:rPr lang="en-US" dirty="0"/>
              <a:t> </a:t>
            </a:r>
            <a:r>
              <a:rPr lang="en-US" dirty="0" err="1"/>
              <a:t>turpis</a:t>
            </a:r>
            <a:r>
              <a:rPr lang="en-US" dirty="0"/>
              <a:t> ante, </a:t>
            </a:r>
            <a:r>
              <a:rPr lang="en-US" dirty="0" err="1"/>
              <a:t>pharetra</a:t>
            </a:r>
            <a:r>
              <a:rPr lang="en-US" dirty="0"/>
              <a:t> non </a:t>
            </a:r>
            <a:r>
              <a:rPr lang="en-US" dirty="0" err="1"/>
              <a:t>nibh</a:t>
            </a:r>
            <a:r>
              <a:rPr lang="en-US" dirty="0"/>
              <a:t> </a:t>
            </a:r>
            <a:r>
              <a:rPr lang="en-US" dirty="0" err="1"/>
              <a:t>quis</a:t>
            </a:r>
            <a:r>
              <a:rPr lang="en-US" dirty="0"/>
              <a:t>, </a:t>
            </a:r>
            <a:r>
              <a:rPr lang="en-US" dirty="0" err="1"/>
              <a:t>sollicitudin</a:t>
            </a:r>
            <a:r>
              <a:rPr lang="en-US" dirty="0"/>
              <a:t> </a:t>
            </a:r>
            <a:r>
              <a:rPr lang="en-US" dirty="0" err="1"/>
              <a:t>congue</a:t>
            </a:r>
            <a:r>
              <a:rPr lang="en-US" dirty="0"/>
              <a:t> </a:t>
            </a:r>
            <a:r>
              <a:rPr lang="en-US" dirty="0" err="1"/>
              <a:t>libero</a:t>
            </a:r>
            <a:r>
              <a:rPr lang="en-US" dirty="0"/>
              <a:t>. </a:t>
            </a:r>
            <a:r>
              <a:rPr lang="en-US" dirty="0" err="1"/>
              <a:t>Mauris</a:t>
            </a:r>
            <a:r>
              <a:rPr lang="en-US" dirty="0"/>
              <a:t> </a:t>
            </a:r>
            <a:r>
              <a:rPr lang="en-US" dirty="0" err="1"/>
              <a:t>interdum</a:t>
            </a:r>
            <a:r>
              <a:rPr lang="en-US" dirty="0"/>
              <a:t> at </a:t>
            </a:r>
            <a:r>
              <a:rPr lang="en-US" dirty="0" err="1"/>
              <a:t>nulla</a:t>
            </a:r>
            <a:r>
              <a:rPr lang="en-US" dirty="0"/>
              <a:t> </a:t>
            </a:r>
            <a:r>
              <a:rPr lang="en-US" dirty="0" err="1"/>
              <a:t>eget</a:t>
            </a:r>
            <a:r>
              <a:rPr lang="en-US" dirty="0"/>
              <a:t> </a:t>
            </a:r>
            <a:r>
              <a:rPr lang="en-US" dirty="0" err="1"/>
              <a:t>vulputate</a:t>
            </a:r>
            <a:r>
              <a:rPr lang="en-US" dirty="0"/>
              <a:t>. </a:t>
            </a:r>
            <a:r>
              <a:rPr lang="en-US" dirty="0" err="1"/>
              <a:t>Quisque</a:t>
            </a:r>
            <a:r>
              <a:rPr lang="en-US" dirty="0"/>
              <a:t> </a:t>
            </a:r>
            <a:r>
              <a:rPr lang="en-US" dirty="0" err="1"/>
              <a:t>iaculis</a:t>
            </a:r>
            <a:r>
              <a:rPr lang="en-US" dirty="0"/>
              <a:t> </a:t>
            </a:r>
            <a:r>
              <a:rPr lang="en-US" dirty="0" err="1"/>
              <a:t>scelerisque</a:t>
            </a:r>
            <a:r>
              <a:rPr lang="en-US" dirty="0"/>
              <a:t>”</a:t>
            </a:r>
          </a:p>
        </p:txBody>
      </p:sp>
      <p:sp>
        <p:nvSpPr>
          <p:cNvPr id="23" name="Date Placeholder 3"/>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tx1"/>
                </a:solidFill>
                <a:latin typeface="Arial"/>
              </a:defRPr>
            </a:lvl1pPr>
          </a:lstStyle>
          <a:p>
            <a:r>
              <a:rPr lang="en-US"/>
              <a:t>April 3, 2019</a:t>
            </a:r>
            <a:endParaRPr lang="en-US" dirty="0"/>
          </a:p>
        </p:txBody>
      </p:sp>
      <p:sp>
        <p:nvSpPr>
          <p:cNvPr id="24"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tx1"/>
                </a:solidFill>
                <a:latin typeface="Arial"/>
              </a:defRPr>
            </a:lvl1pPr>
          </a:lstStyle>
          <a:p>
            <a:fld id="{AEDA1C9F-493B-1949-8986-469B5A47FFD6}" type="slidenum">
              <a:rPr lang="en-US" smtClean="0"/>
              <a:pPr/>
              <a:t>‹#›</a:t>
            </a:fld>
            <a:endParaRPr lang="en-US" dirty="0"/>
          </a:p>
        </p:txBody>
      </p:sp>
      <p:cxnSp>
        <p:nvCxnSpPr>
          <p:cNvPr id="26" name="Straight Connector 25"/>
          <p:cNvCxnSpPr/>
          <p:nvPr userDrawn="1"/>
        </p:nvCxnSpPr>
        <p:spPr>
          <a:xfrm>
            <a:off x="609601" y="6004024"/>
            <a:ext cx="1098900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DE_Horizontal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3391" y="6067928"/>
            <a:ext cx="1463109" cy="674397"/>
          </a:xfrm>
          <a:prstGeom prst="rect">
            <a:avLst/>
          </a:prstGeom>
        </p:spPr>
      </p:pic>
    </p:spTree>
    <p:extLst>
      <p:ext uri="{BB962C8B-B14F-4D97-AF65-F5344CB8AC3E}">
        <p14:creationId xmlns:p14="http://schemas.microsoft.com/office/powerpoint/2010/main" val="61538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photo, dar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p:spPr>
        <p:txBody>
          <a:bodyPr anchor="ctr" anchorCtr="0"/>
          <a:lstStyle>
            <a:lvl1pPr marL="0" indent="0" algn="ctr">
              <a:buFontTx/>
              <a:buNone/>
              <a:defRPr/>
            </a:lvl1pPr>
          </a:lstStyle>
          <a:p>
            <a:r>
              <a:rPr lang="en-US" dirty="0"/>
              <a:t>Insert photo here</a:t>
            </a:r>
          </a:p>
        </p:txBody>
      </p:sp>
      <p:sp>
        <p:nvSpPr>
          <p:cNvPr id="22" name="Date Placeholder 3"/>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bg1"/>
                </a:solidFill>
                <a:latin typeface="Arial"/>
              </a:defRPr>
            </a:lvl1pPr>
          </a:lstStyle>
          <a:p>
            <a:r>
              <a:rPr lang="en-US"/>
              <a:t>April 3, 2019</a:t>
            </a:r>
            <a:endParaRPr lang="en-US" dirty="0"/>
          </a:p>
        </p:txBody>
      </p:sp>
      <p:sp>
        <p:nvSpPr>
          <p:cNvPr id="23"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bg1"/>
                </a:solidFill>
                <a:latin typeface="Arial"/>
              </a:defRPr>
            </a:lvl1pPr>
          </a:lstStyle>
          <a:p>
            <a:fld id="{AEDA1C9F-493B-1949-8986-469B5A47FFD6}" type="slidenum">
              <a:rPr lang="en-US" smtClean="0"/>
              <a:pPr/>
              <a:t>‹#›</a:t>
            </a:fld>
            <a:endParaRPr lang="en-US" dirty="0"/>
          </a:p>
        </p:txBody>
      </p:sp>
      <p:cxnSp>
        <p:nvCxnSpPr>
          <p:cNvPr id="25" name="Straight Connector 24"/>
          <p:cNvCxnSpPr/>
          <p:nvPr userDrawn="1"/>
        </p:nvCxnSpPr>
        <p:spPr>
          <a:xfrm>
            <a:off x="609601" y="6004024"/>
            <a:ext cx="1098900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hasCustomPrompt="1"/>
          </p:nvPr>
        </p:nvSpPr>
        <p:spPr>
          <a:xfrm>
            <a:off x="586622" y="481279"/>
            <a:ext cx="10989005" cy="954108"/>
          </a:xfrm>
          <a:prstGeom prst="rect">
            <a:avLst/>
          </a:prstGeom>
        </p:spPr>
        <p:txBody>
          <a:bodyPr vert="horz" lIns="0" tIns="0" rIns="0" bIns="0" rtlCol="0" anchor="t" anchorCtr="0">
            <a:spAutoFit/>
          </a:bodyPr>
          <a:lstStyle>
            <a:lvl1pPr>
              <a:lnSpc>
                <a:spcPts val="7200"/>
              </a:lnSpc>
              <a:defRPr sz="7200">
                <a:solidFill>
                  <a:schemeClr val="bg1"/>
                </a:solidFill>
              </a:defRPr>
            </a:lvl1pPr>
          </a:lstStyle>
          <a:p>
            <a:r>
              <a:rPr lang="en-US" dirty="0"/>
              <a:t>Title</a:t>
            </a:r>
          </a:p>
        </p:txBody>
      </p:sp>
      <p:pic>
        <p:nvPicPr>
          <p:cNvPr id="9" name="Picture 8" descr="DE_Horizontal_White-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460" y="6065135"/>
            <a:ext cx="1463040" cy="674371"/>
          </a:xfrm>
          <a:prstGeom prst="rect">
            <a:avLst/>
          </a:prstGeom>
        </p:spPr>
      </p:pic>
    </p:spTree>
    <p:extLst>
      <p:ext uri="{BB962C8B-B14F-4D97-AF65-F5344CB8AC3E}">
        <p14:creationId xmlns:p14="http://schemas.microsoft.com/office/powerpoint/2010/main" val="332940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35666"/>
            <a:ext cx="10972800" cy="39118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914400" y="6105153"/>
            <a:ext cx="2844800" cy="359051"/>
          </a:xfrm>
          <a:prstGeom prst="rect">
            <a:avLst/>
          </a:prstGeom>
        </p:spPr>
        <p:txBody>
          <a:bodyPr vert="horz" lIns="0" tIns="0" rIns="0" bIns="0" rtlCol="0" anchor="t" anchorCtr="0"/>
          <a:lstStyle>
            <a:lvl1pPr algn="l">
              <a:defRPr sz="1067">
                <a:solidFill>
                  <a:schemeClr val="tx1"/>
                </a:solidFill>
                <a:latin typeface="Arial"/>
              </a:defRPr>
            </a:lvl1pPr>
          </a:lstStyle>
          <a:p>
            <a:r>
              <a:rPr lang="en-US"/>
              <a:t>April 3, 2019</a:t>
            </a:r>
            <a:endParaRPr lang="en-US" dirty="0"/>
          </a:p>
        </p:txBody>
      </p:sp>
      <p:sp>
        <p:nvSpPr>
          <p:cNvPr id="9" name="Slide Number Placeholder 5"/>
          <p:cNvSpPr>
            <a:spLocks noGrp="1"/>
          </p:cNvSpPr>
          <p:nvPr>
            <p:ph type="sldNum" sz="quarter" idx="4"/>
          </p:nvPr>
        </p:nvSpPr>
        <p:spPr>
          <a:xfrm>
            <a:off x="593397" y="6101088"/>
            <a:ext cx="312767" cy="365125"/>
          </a:xfrm>
          <a:prstGeom prst="rect">
            <a:avLst/>
          </a:prstGeom>
        </p:spPr>
        <p:txBody>
          <a:bodyPr vert="horz" lIns="0" tIns="0" rIns="0" bIns="0" rtlCol="0" anchor="t" anchorCtr="0"/>
          <a:lstStyle>
            <a:lvl1pPr algn="l">
              <a:defRPr sz="1067">
                <a:solidFill>
                  <a:schemeClr val="tx1"/>
                </a:solidFill>
                <a:latin typeface="Arial"/>
              </a:defRPr>
            </a:lvl1pPr>
          </a:lstStyle>
          <a:p>
            <a:fld id="{AEDA1C9F-493B-1949-8986-469B5A47FFD6}" type="slidenum">
              <a:rPr lang="en-US" smtClean="0"/>
              <a:pPr/>
              <a:t>‹#›</a:t>
            </a:fld>
            <a:endParaRPr lang="en-US" dirty="0"/>
          </a:p>
        </p:txBody>
      </p:sp>
    </p:spTree>
    <p:extLst>
      <p:ext uri="{BB962C8B-B14F-4D97-AF65-F5344CB8AC3E}">
        <p14:creationId xmlns:p14="http://schemas.microsoft.com/office/powerpoint/2010/main" val="798725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defTabSz="609585" rtl="0" eaLnBrk="1" latinLnBrk="0" hangingPunct="1">
        <a:spcBef>
          <a:spcPct val="0"/>
        </a:spcBef>
        <a:buNone/>
        <a:defRPr sz="2933" b="1" i="0" kern="1200">
          <a:solidFill>
            <a:schemeClr val="tx1"/>
          </a:solidFill>
          <a:latin typeface="Rockwell"/>
          <a:ea typeface="+mj-ea"/>
          <a:cs typeface="+mj-cs"/>
        </a:defRPr>
      </a:lvl1pPr>
    </p:titleStyle>
    <p:bodyStyle>
      <a:lvl1pPr marL="457189" indent="-457189" algn="l" defTabSz="609585" rtl="0" eaLnBrk="1" latinLnBrk="0" hangingPunct="1">
        <a:spcBef>
          <a:spcPct val="20000"/>
        </a:spcBef>
        <a:buFont typeface="Arial"/>
        <a:buChar char="•"/>
        <a:defRPr sz="3200" kern="1200" baseline="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200" kern="1200" baseline="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baseline="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3200" kern="1200" baseline="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3200" kern="1200" baseline="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290362-CF5C-4178-94B1-84B4DBB6BB58}"/>
              </a:ext>
            </a:extLst>
          </p:cNvPr>
          <p:cNvPicPr>
            <a:picLocks noChangeAspect="1"/>
          </p:cNvPicPr>
          <p:nvPr/>
        </p:nvPicPr>
        <p:blipFill>
          <a:blip r:embed="rId3"/>
          <a:stretch>
            <a:fillRect/>
          </a:stretch>
        </p:blipFill>
        <p:spPr>
          <a:xfrm>
            <a:off x="0" y="0"/>
            <a:ext cx="12192000" cy="6858000"/>
          </a:xfrm>
          <a:prstGeom prst="rect">
            <a:avLst/>
          </a:prstGeom>
        </p:spPr>
      </p:pic>
      <p:sp>
        <p:nvSpPr>
          <p:cNvPr id="5" name="Date Placeholder 4">
            <a:extLst>
              <a:ext uri="{FF2B5EF4-FFF2-40B4-BE49-F238E27FC236}">
                <a16:creationId xmlns:a16="http://schemas.microsoft.com/office/drawing/2014/main" id="{F19B58E6-16C6-4D3B-8245-CD65F6DB68E8}"/>
              </a:ext>
            </a:extLst>
          </p:cNvPr>
          <p:cNvSpPr>
            <a:spLocks noGrp="1"/>
          </p:cNvSpPr>
          <p:nvPr>
            <p:ph type="dt" sz="half" idx="2"/>
          </p:nvPr>
        </p:nvSpPr>
        <p:spPr/>
        <p:txBody>
          <a:bodyPr/>
          <a:lstStyle/>
          <a:p>
            <a:r>
              <a:rPr lang="en-US" dirty="0"/>
              <a:t>November, 2019</a:t>
            </a:r>
          </a:p>
        </p:txBody>
      </p:sp>
      <p:sp>
        <p:nvSpPr>
          <p:cNvPr id="4" name="Slide Number Placeholder 3">
            <a:extLst>
              <a:ext uri="{FF2B5EF4-FFF2-40B4-BE49-F238E27FC236}">
                <a16:creationId xmlns:a16="http://schemas.microsoft.com/office/drawing/2014/main" id="{05AE0B84-441B-4838-A239-335231960255}"/>
              </a:ext>
            </a:extLst>
          </p:cNvPr>
          <p:cNvSpPr>
            <a:spLocks noGrp="1"/>
          </p:cNvSpPr>
          <p:nvPr>
            <p:ph type="sldNum" sz="quarter" idx="4"/>
          </p:nvPr>
        </p:nvSpPr>
        <p:spPr/>
        <p:txBody>
          <a:bodyPr/>
          <a:lstStyle/>
          <a:p>
            <a:fld id="{AEDA1C9F-493B-1949-8986-469B5A47FFD6}" type="slidenum">
              <a:rPr lang="en-US" smtClean="0"/>
              <a:pPr/>
              <a:t>1</a:t>
            </a:fld>
            <a:endParaRPr lang="en-US" dirty="0"/>
          </a:p>
        </p:txBody>
      </p:sp>
      <p:sp>
        <p:nvSpPr>
          <p:cNvPr id="6" name="Title 5">
            <a:extLst>
              <a:ext uri="{FF2B5EF4-FFF2-40B4-BE49-F238E27FC236}">
                <a16:creationId xmlns:a16="http://schemas.microsoft.com/office/drawing/2014/main" id="{E967B48C-ED3C-43AF-B960-1880CDAB6704}"/>
              </a:ext>
            </a:extLst>
          </p:cNvPr>
          <p:cNvSpPr>
            <a:spLocks noGrp="1"/>
          </p:cNvSpPr>
          <p:nvPr>
            <p:ph type="title"/>
          </p:nvPr>
        </p:nvSpPr>
        <p:spPr>
          <a:xfrm>
            <a:off x="586622" y="481279"/>
            <a:ext cx="10989005" cy="1846659"/>
          </a:xfrm>
        </p:spPr>
        <p:txBody>
          <a:bodyPr/>
          <a:lstStyle/>
          <a:p>
            <a:r>
              <a:rPr lang="en-US" dirty="0"/>
              <a:t>Transportation</a:t>
            </a:r>
            <a:br>
              <a:rPr lang="en-US" dirty="0"/>
            </a:br>
            <a:r>
              <a:rPr lang="en-US" dirty="0"/>
              <a:t>Electrification</a:t>
            </a:r>
          </a:p>
        </p:txBody>
      </p:sp>
      <p:pic>
        <p:nvPicPr>
          <p:cNvPr id="10" name="Picture 9">
            <a:extLst>
              <a:ext uri="{FF2B5EF4-FFF2-40B4-BE49-F238E27FC236}">
                <a16:creationId xmlns:a16="http://schemas.microsoft.com/office/drawing/2014/main" id="{6896E275-F620-4000-9592-98DD04B4F885}"/>
              </a:ext>
            </a:extLst>
          </p:cNvPr>
          <p:cNvPicPr>
            <a:picLocks noChangeAspect="1"/>
          </p:cNvPicPr>
          <p:nvPr/>
        </p:nvPicPr>
        <p:blipFill>
          <a:blip r:embed="rId4"/>
          <a:stretch>
            <a:fillRect/>
          </a:stretch>
        </p:blipFill>
        <p:spPr>
          <a:xfrm>
            <a:off x="10384971" y="6227263"/>
            <a:ext cx="1190656" cy="412760"/>
          </a:xfrm>
          <a:prstGeom prst="rect">
            <a:avLst/>
          </a:prstGeom>
        </p:spPr>
      </p:pic>
      <p:sp>
        <p:nvSpPr>
          <p:cNvPr id="2" name="TextBox 1">
            <a:extLst>
              <a:ext uri="{FF2B5EF4-FFF2-40B4-BE49-F238E27FC236}">
                <a16:creationId xmlns:a16="http://schemas.microsoft.com/office/drawing/2014/main" id="{C23AF65E-D901-4E74-9297-F4EE2917DDA7}"/>
              </a:ext>
            </a:extLst>
          </p:cNvPr>
          <p:cNvSpPr txBox="1"/>
          <p:nvPr/>
        </p:nvSpPr>
        <p:spPr>
          <a:xfrm>
            <a:off x="586622" y="3429000"/>
            <a:ext cx="10384971" cy="1200329"/>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Lisa Moerner</a:t>
            </a:r>
          </a:p>
          <a:p>
            <a:r>
              <a:rPr lang="en-US" sz="3600" dirty="0">
                <a:solidFill>
                  <a:schemeClr val="bg1"/>
                </a:solidFill>
                <a:latin typeface="Arial" panose="020B0604020202020204" pitchFamily="34" charset="0"/>
                <a:cs typeface="Arial" panose="020B0604020202020204" pitchFamily="34" charset="0"/>
              </a:rPr>
              <a:t>Director, Innovation &amp; Sustainability Technology</a:t>
            </a:r>
          </a:p>
        </p:txBody>
      </p:sp>
    </p:spTree>
    <p:extLst>
      <p:ext uri="{BB962C8B-B14F-4D97-AF65-F5344CB8AC3E}">
        <p14:creationId xmlns:p14="http://schemas.microsoft.com/office/powerpoint/2010/main" val="147089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4F139-279D-4CFC-8395-51DA53C069DE}"/>
              </a:ext>
            </a:extLst>
          </p:cNvPr>
          <p:cNvSpPr>
            <a:spLocks noGrp="1"/>
          </p:cNvSpPr>
          <p:nvPr>
            <p:ph type="body" sz="quarter" idx="10"/>
          </p:nvPr>
        </p:nvSpPr>
        <p:spPr>
          <a:xfrm>
            <a:off x="602549" y="1728801"/>
            <a:ext cx="6455476" cy="3905767"/>
          </a:xfrm>
        </p:spPr>
        <p:txBody>
          <a:bodyPr>
            <a:normAutofit fontScale="85000" lnSpcReduction="10000"/>
          </a:bodyPr>
          <a:lstStyle/>
          <a:p>
            <a:pPr marL="342900" indent="-342900">
              <a:lnSpc>
                <a:spcPct val="120000"/>
              </a:lnSpc>
              <a:spcBef>
                <a:spcPts val="0"/>
              </a:spcBef>
              <a:spcAft>
                <a:spcPts val="800"/>
              </a:spcAft>
              <a:buFont typeface="Arial" panose="020B0604020202020204" pitchFamily="34" charset="0"/>
              <a:buChar char="•"/>
            </a:pPr>
            <a:r>
              <a:rPr lang="en-US" dirty="0">
                <a:latin typeface="Rockwell" panose="02060603020205020403" pitchFamily="18" charset="0"/>
              </a:rPr>
              <a:t>Company proposes to own up to four charging stations as part of the Smart Charging Pilot Program as part of our ongoing strategy to support electrification in the rideshare market segment</a:t>
            </a:r>
          </a:p>
          <a:p>
            <a:pPr marL="342900" indent="-342900">
              <a:buFont typeface="Arial" panose="020B0604020202020204" pitchFamily="34" charset="0"/>
              <a:buChar char="•"/>
            </a:pPr>
            <a:r>
              <a:rPr lang="en-US" dirty="0">
                <a:latin typeface="Rockwell" panose="02060603020205020403" pitchFamily="18" charset="0"/>
              </a:rPr>
              <a:t>The number of vehicle miles traveled in the rideshare market is growing exponentially and the company doesn’t have the data necessary to understand their charging behavior.</a:t>
            </a:r>
          </a:p>
          <a:p>
            <a:pPr marL="342900" indent="-342900">
              <a:buFont typeface="Arial" panose="020B0604020202020204" pitchFamily="34" charset="0"/>
              <a:buChar char="•"/>
            </a:pPr>
            <a:r>
              <a:rPr lang="en-US" dirty="0">
                <a:latin typeface="Rockwell" panose="02060603020205020403" pitchFamily="18" charset="0"/>
              </a:rPr>
              <a:t>Charging stations will be sited to strategically enable additional electric vehicles to participate in rideshare platforms.</a:t>
            </a:r>
          </a:p>
          <a:p>
            <a:pPr marL="342900" indent="-342900">
              <a:buFont typeface="Arial" panose="020B0604020202020204" pitchFamily="34" charset="0"/>
              <a:buChar char="•"/>
            </a:pPr>
            <a:r>
              <a:rPr lang="en-US" dirty="0">
                <a:latin typeface="Rockwell" panose="02060603020205020403" pitchFamily="18" charset="0"/>
              </a:rPr>
              <a:t>Procurement will be through an RFP process.</a:t>
            </a:r>
          </a:p>
        </p:txBody>
      </p:sp>
      <p:sp>
        <p:nvSpPr>
          <p:cNvPr id="3" name="Title 2">
            <a:extLst>
              <a:ext uri="{FF2B5EF4-FFF2-40B4-BE49-F238E27FC236}">
                <a16:creationId xmlns:a16="http://schemas.microsoft.com/office/drawing/2014/main" id="{56882E97-DD86-4690-937A-9BE3A1585C8C}"/>
              </a:ext>
            </a:extLst>
          </p:cNvPr>
          <p:cNvSpPr>
            <a:spLocks noGrp="1"/>
          </p:cNvSpPr>
          <p:nvPr>
            <p:ph type="title"/>
          </p:nvPr>
        </p:nvSpPr>
        <p:spPr/>
        <p:txBody>
          <a:bodyPr>
            <a:normAutofit fontScale="90000"/>
          </a:bodyPr>
          <a:lstStyle/>
          <a:p>
            <a:r>
              <a:rPr lang="en-US" dirty="0"/>
              <a:t>External EV Strategies: Company-owned Rideshare Charging</a:t>
            </a:r>
          </a:p>
        </p:txBody>
      </p:sp>
      <p:sp>
        <p:nvSpPr>
          <p:cNvPr id="4" name="Slide Number Placeholder 3">
            <a:extLst>
              <a:ext uri="{FF2B5EF4-FFF2-40B4-BE49-F238E27FC236}">
                <a16:creationId xmlns:a16="http://schemas.microsoft.com/office/drawing/2014/main" id="{A5757FE2-65D9-4380-A5F4-38C4D004B009}"/>
              </a:ext>
            </a:extLst>
          </p:cNvPr>
          <p:cNvSpPr>
            <a:spLocks noGrp="1"/>
          </p:cNvSpPr>
          <p:nvPr>
            <p:ph type="sldNum" sz="quarter" idx="4"/>
          </p:nvPr>
        </p:nvSpPr>
        <p:spPr/>
        <p:txBody>
          <a:bodyPr/>
          <a:lstStyle/>
          <a:p>
            <a:fld id="{AEDA1C9F-493B-1949-8986-469B5A47FFD6}" type="slidenum">
              <a:rPr lang="en-US" smtClean="0"/>
              <a:pPr/>
              <a:t>10</a:t>
            </a:fld>
            <a:endParaRPr lang="en-US" dirty="0"/>
          </a:p>
        </p:txBody>
      </p:sp>
      <p:sp>
        <p:nvSpPr>
          <p:cNvPr id="5" name="Date Placeholder 4">
            <a:extLst>
              <a:ext uri="{FF2B5EF4-FFF2-40B4-BE49-F238E27FC236}">
                <a16:creationId xmlns:a16="http://schemas.microsoft.com/office/drawing/2014/main" id="{62BFB373-57E8-4C1C-A68A-5C90958BF7C0}"/>
              </a:ext>
            </a:extLst>
          </p:cNvPr>
          <p:cNvSpPr>
            <a:spLocks noGrp="1"/>
          </p:cNvSpPr>
          <p:nvPr>
            <p:ph type="dt" sz="half" idx="2"/>
          </p:nvPr>
        </p:nvSpPr>
        <p:spPr/>
        <p:txBody>
          <a:bodyPr/>
          <a:lstStyle/>
          <a:p>
            <a:r>
              <a:rPr lang="en-US" dirty="0"/>
              <a:t>November, 2019</a:t>
            </a:r>
          </a:p>
        </p:txBody>
      </p:sp>
      <p:pic>
        <p:nvPicPr>
          <p:cNvPr id="7" name="Picture 6">
            <a:extLst>
              <a:ext uri="{FF2B5EF4-FFF2-40B4-BE49-F238E27FC236}">
                <a16:creationId xmlns:a16="http://schemas.microsoft.com/office/drawing/2014/main" id="{8655F2B9-57A9-467F-8130-2F14C2BBF24E}"/>
              </a:ext>
            </a:extLst>
          </p:cNvPr>
          <p:cNvPicPr>
            <a:picLocks noChangeAspect="1"/>
          </p:cNvPicPr>
          <p:nvPr/>
        </p:nvPicPr>
        <p:blipFill>
          <a:blip r:embed="rId3"/>
          <a:stretch>
            <a:fillRect/>
          </a:stretch>
        </p:blipFill>
        <p:spPr>
          <a:xfrm>
            <a:off x="7180167" y="1421792"/>
            <a:ext cx="4657636" cy="4014416"/>
          </a:xfrm>
          <a:prstGeom prst="rect">
            <a:avLst/>
          </a:prstGeom>
        </p:spPr>
      </p:pic>
    </p:spTree>
    <p:extLst>
      <p:ext uri="{BB962C8B-B14F-4D97-AF65-F5344CB8AC3E}">
        <p14:creationId xmlns:p14="http://schemas.microsoft.com/office/powerpoint/2010/main" val="255543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0512D-7B90-4533-BA95-DC7ADD52FB70}"/>
              </a:ext>
            </a:extLst>
          </p:cNvPr>
          <p:cNvSpPr>
            <a:spLocks noGrp="1"/>
          </p:cNvSpPr>
          <p:nvPr>
            <p:ph type="title"/>
          </p:nvPr>
        </p:nvSpPr>
        <p:spPr/>
        <p:txBody>
          <a:bodyPr>
            <a:normAutofit fontScale="90000"/>
          </a:bodyPr>
          <a:lstStyle/>
          <a:p>
            <a:r>
              <a:rPr lang="en-US" dirty="0"/>
              <a:t>External EV Strategies: Smart Charging Infrastructure Pilot Program</a:t>
            </a:r>
          </a:p>
        </p:txBody>
      </p:sp>
      <p:sp>
        <p:nvSpPr>
          <p:cNvPr id="4" name="Slide Number Placeholder 3">
            <a:extLst>
              <a:ext uri="{FF2B5EF4-FFF2-40B4-BE49-F238E27FC236}">
                <a16:creationId xmlns:a16="http://schemas.microsoft.com/office/drawing/2014/main" id="{4E8843A4-BECB-4388-8365-A712BBF411CB}"/>
              </a:ext>
            </a:extLst>
          </p:cNvPr>
          <p:cNvSpPr>
            <a:spLocks noGrp="1"/>
          </p:cNvSpPr>
          <p:nvPr>
            <p:ph type="sldNum" sz="quarter" idx="4"/>
          </p:nvPr>
        </p:nvSpPr>
        <p:spPr/>
        <p:txBody>
          <a:bodyPr/>
          <a:lstStyle/>
          <a:p>
            <a:fld id="{AEDA1C9F-493B-1949-8986-469B5A47FFD6}" type="slidenum">
              <a:rPr lang="en-US" smtClean="0"/>
              <a:pPr/>
              <a:t>11</a:t>
            </a:fld>
            <a:endParaRPr lang="en-US" dirty="0"/>
          </a:p>
        </p:txBody>
      </p:sp>
      <p:sp>
        <p:nvSpPr>
          <p:cNvPr id="5" name="Date Placeholder 4">
            <a:extLst>
              <a:ext uri="{FF2B5EF4-FFF2-40B4-BE49-F238E27FC236}">
                <a16:creationId xmlns:a16="http://schemas.microsoft.com/office/drawing/2014/main" id="{7B41B6D7-7842-4FF8-A335-DA89B4E9D822}"/>
              </a:ext>
            </a:extLst>
          </p:cNvPr>
          <p:cNvSpPr>
            <a:spLocks noGrp="1"/>
          </p:cNvSpPr>
          <p:nvPr>
            <p:ph type="dt" sz="half" idx="2"/>
          </p:nvPr>
        </p:nvSpPr>
        <p:spPr/>
        <p:txBody>
          <a:bodyPr/>
          <a:lstStyle/>
          <a:p>
            <a:r>
              <a:rPr lang="en-US" dirty="0"/>
              <a:t>November, 2019</a:t>
            </a:r>
          </a:p>
        </p:txBody>
      </p:sp>
      <p:graphicFrame>
        <p:nvGraphicFramePr>
          <p:cNvPr id="6" name="Table 5">
            <a:extLst>
              <a:ext uri="{FF2B5EF4-FFF2-40B4-BE49-F238E27FC236}">
                <a16:creationId xmlns:a16="http://schemas.microsoft.com/office/drawing/2014/main" id="{A8F62948-86CB-4C8A-94EB-171EA02E1816}"/>
              </a:ext>
            </a:extLst>
          </p:cNvPr>
          <p:cNvGraphicFramePr>
            <a:graphicFrameLocks noGrp="1"/>
          </p:cNvGraphicFramePr>
          <p:nvPr>
            <p:extLst>
              <p:ext uri="{D42A27DB-BD31-4B8C-83A1-F6EECF244321}">
                <p14:modId xmlns:p14="http://schemas.microsoft.com/office/powerpoint/2010/main" val="50875123"/>
              </p:ext>
            </p:extLst>
          </p:nvPr>
        </p:nvGraphicFramePr>
        <p:xfrm>
          <a:off x="698643" y="1448714"/>
          <a:ext cx="10883756" cy="4599683"/>
        </p:xfrm>
        <a:graphic>
          <a:graphicData uri="http://schemas.openxmlformats.org/drawingml/2006/table">
            <a:tbl>
              <a:tblPr firstRow="1" bandRow="1">
                <a:tableStyleId>{5C22544A-7EE6-4342-B048-85BDC9FD1C3A}</a:tableStyleId>
              </a:tblPr>
              <a:tblGrid>
                <a:gridCol w="1345914">
                  <a:extLst>
                    <a:ext uri="{9D8B030D-6E8A-4147-A177-3AD203B41FA5}">
                      <a16:colId xmlns:a16="http://schemas.microsoft.com/office/drawing/2014/main" val="3820409639"/>
                    </a:ext>
                  </a:extLst>
                </a:gridCol>
                <a:gridCol w="6780944">
                  <a:extLst>
                    <a:ext uri="{9D8B030D-6E8A-4147-A177-3AD203B41FA5}">
                      <a16:colId xmlns:a16="http://schemas.microsoft.com/office/drawing/2014/main" val="972821059"/>
                    </a:ext>
                  </a:extLst>
                </a:gridCol>
                <a:gridCol w="2756898">
                  <a:extLst>
                    <a:ext uri="{9D8B030D-6E8A-4147-A177-3AD203B41FA5}">
                      <a16:colId xmlns:a16="http://schemas.microsoft.com/office/drawing/2014/main" val="3796663049"/>
                    </a:ext>
                  </a:extLst>
                </a:gridCol>
              </a:tblGrid>
              <a:tr h="667763">
                <a:tc>
                  <a:txBody>
                    <a:bodyPr/>
                    <a:lstStyle/>
                    <a:p>
                      <a:pPr algn="ctr"/>
                      <a:r>
                        <a:rPr lang="en-US" sz="1800" dirty="0"/>
                        <a:t>Segment</a:t>
                      </a:r>
                    </a:p>
                  </a:txBody>
                  <a:tcPr/>
                </a:tc>
                <a:tc>
                  <a:txBody>
                    <a:bodyPr/>
                    <a:lstStyle/>
                    <a:p>
                      <a:pPr algn="ctr"/>
                      <a:r>
                        <a:rPr lang="en-US" sz="1800" dirty="0"/>
                        <a:t>Rebate Amount</a:t>
                      </a:r>
                    </a:p>
                  </a:txBody>
                  <a:tcPr/>
                </a:tc>
                <a:tc>
                  <a:txBody>
                    <a:bodyPr/>
                    <a:lstStyle/>
                    <a:p>
                      <a:pPr algn="ctr"/>
                      <a:r>
                        <a:rPr lang="en-US" sz="1800" dirty="0"/>
                        <a:t>Number of Charging Stations</a:t>
                      </a:r>
                    </a:p>
                  </a:txBody>
                  <a:tcPr/>
                </a:tc>
                <a:extLst>
                  <a:ext uri="{0D108BD9-81ED-4DB2-BD59-A6C34878D82A}">
                    <a16:rowId xmlns:a16="http://schemas.microsoft.com/office/drawing/2014/main" val="1252581404"/>
                  </a:ext>
                </a:extLst>
              </a:tr>
              <a:tr h="370840">
                <a:tc>
                  <a:txBody>
                    <a:bodyPr/>
                    <a:lstStyle/>
                    <a:p>
                      <a:r>
                        <a:rPr lang="en-US" sz="1800" dirty="0"/>
                        <a:t>Multi-Family</a:t>
                      </a:r>
                    </a:p>
                  </a:txBody>
                  <a:tcPr/>
                </a:tc>
                <a:tc>
                  <a:txBody>
                    <a:bodyPr/>
                    <a:lstStyle/>
                    <a:p>
                      <a:pPr marL="342900" indent="-342900">
                        <a:buFont typeface="Arial" panose="020B0604020202020204" pitchFamily="34" charset="0"/>
                        <a:buChar char="•"/>
                      </a:pPr>
                      <a:r>
                        <a:rPr lang="en-US" sz="1800" dirty="0"/>
                        <a:t>Up to $4,071 for each dual port Level 2 networked charging station</a:t>
                      </a:r>
                    </a:p>
                    <a:p>
                      <a:pPr marL="342900" indent="-342900">
                        <a:buFont typeface="Arial" panose="020B0604020202020204" pitchFamily="34" charset="0"/>
                        <a:buChar char="•"/>
                      </a:pPr>
                      <a:r>
                        <a:rPr lang="en-US" sz="1800" dirty="0"/>
                        <a:t>Up to $11,470 for make-ready for each station</a:t>
                      </a:r>
                    </a:p>
                  </a:txBody>
                  <a:tcPr/>
                </a:tc>
                <a:tc>
                  <a:txBody>
                    <a:bodyPr/>
                    <a:lstStyle/>
                    <a:p>
                      <a:r>
                        <a:rPr lang="en-US" sz="1800" dirty="0"/>
                        <a:t>Up to 25 charging stations</a:t>
                      </a:r>
                    </a:p>
                  </a:txBody>
                  <a:tcPr/>
                </a:tc>
                <a:extLst>
                  <a:ext uri="{0D108BD9-81ED-4DB2-BD59-A6C34878D82A}">
                    <a16:rowId xmlns:a16="http://schemas.microsoft.com/office/drawing/2014/main" val="3160712646"/>
                  </a:ext>
                </a:extLst>
              </a:tr>
              <a:tr h="370840">
                <a:tc>
                  <a:txBody>
                    <a:bodyPr/>
                    <a:lstStyle/>
                    <a:p>
                      <a:r>
                        <a:rPr lang="en-US" sz="1800" dirty="0"/>
                        <a:t>Workplace</a:t>
                      </a:r>
                    </a:p>
                  </a:txBody>
                  <a:tcPr/>
                </a:tc>
                <a:tc>
                  <a:txBody>
                    <a:bodyPr/>
                    <a:lstStyle/>
                    <a:p>
                      <a:pPr marL="342900" indent="-342900">
                        <a:buFont typeface="Arial" panose="020B0604020202020204" pitchFamily="34" charset="0"/>
                        <a:buChar char="•"/>
                      </a:pPr>
                      <a:r>
                        <a:rPr lang="en-US" sz="1800" dirty="0"/>
                        <a:t>Up to $2,714 for each dual port Level 2 networked charging station</a:t>
                      </a:r>
                    </a:p>
                    <a:p>
                      <a:pPr marL="342900" indent="-342900">
                        <a:buFont typeface="Arial" panose="020B0604020202020204" pitchFamily="34" charset="0"/>
                        <a:buChar char="•"/>
                      </a:pPr>
                      <a:r>
                        <a:rPr lang="en-US" sz="1800" dirty="0"/>
                        <a:t>Up to $11,140 for make-ready for each station</a:t>
                      </a:r>
                    </a:p>
                  </a:txBody>
                  <a:tcPr/>
                </a:tc>
                <a:tc>
                  <a:txBody>
                    <a:bodyPr/>
                    <a:lstStyle/>
                    <a:p>
                      <a:r>
                        <a:rPr lang="en-US" sz="1800" dirty="0"/>
                        <a:t>Up to 400 charging stations</a:t>
                      </a:r>
                    </a:p>
                  </a:txBody>
                  <a:tcPr/>
                </a:tc>
                <a:extLst>
                  <a:ext uri="{0D108BD9-81ED-4DB2-BD59-A6C34878D82A}">
                    <a16:rowId xmlns:a16="http://schemas.microsoft.com/office/drawing/2014/main" val="726460956"/>
                  </a:ext>
                </a:extLst>
              </a:tr>
              <a:tr h="370840">
                <a:tc>
                  <a:txBody>
                    <a:bodyPr/>
                    <a:lstStyle/>
                    <a:p>
                      <a:r>
                        <a:rPr lang="en-US" sz="1800" dirty="0"/>
                        <a:t>DC Fast Charge</a:t>
                      </a:r>
                    </a:p>
                  </a:txBody>
                  <a:tcPr/>
                </a:tc>
                <a:tc>
                  <a:txBody>
                    <a:bodyPr/>
                    <a:lstStyle/>
                    <a:p>
                      <a:pPr marL="342900" indent="-342900">
                        <a:buFont typeface="Arial" panose="020B0604020202020204" pitchFamily="34" charset="0"/>
                        <a:buChar char="•"/>
                      </a:pPr>
                      <a:r>
                        <a:rPr lang="en-US" sz="1800" dirty="0"/>
                        <a:t>Up to $36,720 for each dual port networked DCFC charging station</a:t>
                      </a:r>
                    </a:p>
                    <a:p>
                      <a:pPr marL="342900" indent="-342900">
                        <a:buFont typeface="Arial" panose="020B0604020202020204" pitchFamily="34" charset="0"/>
                        <a:buChar char="•"/>
                      </a:pPr>
                      <a:r>
                        <a:rPr lang="en-US" sz="1800" dirty="0"/>
                        <a:t>Up to $73,500 for make-ready for each station</a:t>
                      </a:r>
                    </a:p>
                  </a:txBody>
                  <a:tcPr/>
                </a:tc>
                <a:tc>
                  <a:txBody>
                    <a:bodyPr/>
                    <a:lstStyle/>
                    <a:p>
                      <a:r>
                        <a:rPr lang="en-US" sz="1800" dirty="0"/>
                        <a:t>Up to 30 charging stations; each customer must install at least 2 charging stations per site that can charge all EV types; each customer is limited to 4 rebates</a:t>
                      </a:r>
                    </a:p>
                  </a:txBody>
                  <a:tcPr/>
                </a:tc>
                <a:extLst>
                  <a:ext uri="{0D108BD9-81ED-4DB2-BD59-A6C34878D82A}">
                    <a16:rowId xmlns:a16="http://schemas.microsoft.com/office/drawing/2014/main" val="2638712633"/>
                  </a:ext>
                </a:extLst>
              </a:tr>
              <a:tr h="370840">
                <a:tc>
                  <a:txBody>
                    <a:bodyPr/>
                    <a:lstStyle/>
                    <a:p>
                      <a:r>
                        <a:rPr lang="en-US" sz="1800" dirty="0"/>
                        <a:t>Transit</a:t>
                      </a:r>
                    </a:p>
                  </a:txBody>
                  <a:tcPr/>
                </a:tc>
                <a:tc>
                  <a:txBody>
                    <a:bodyPr/>
                    <a:lstStyle/>
                    <a:p>
                      <a:pPr marL="342900" indent="-342900">
                        <a:buFont typeface="Arial" panose="020B0604020202020204" pitchFamily="34" charset="0"/>
                        <a:buChar char="•"/>
                      </a:pPr>
                      <a:r>
                        <a:rPr lang="en-US" sz="1800" dirty="0"/>
                        <a:t>Up to $53,451 for each networked  DCFC charging station</a:t>
                      </a:r>
                    </a:p>
                    <a:p>
                      <a:pPr marL="342900" indent="-342900">
                        <a:buFont typeface="Arial" panose="020B0604020202020204" pitchFamily="34" charset="0"/>
                        <a:buChar char="•"/>
                      </a:pPr>
                      <a:r>
                        <a:rPr lang="en-US" sz="1800" dirty="0"/>
                        <a:t>Up to $73,500 for make-ready for each station</a:t>
                      </a:r>
                    </a:p>
                  </a:txBody>
                  <a:tcPr/>
                </a:tc>
                <a:tc>
                  <a:txBody>
                    <a:bodyPr/>
                    <a:lstStyle/>
                    <a:p>
                      <a:r>
                        <a:rPr lang="en-US" sz="1800" dirty="0"/>
                        <a:t>Up to 60 charging stations; each customer is limited to a maximum of 6 rebates</a:t>
                      </a:r>
                    </a:p>
                  </a:txBody>
                  <a:tcPr/>
                </a:tc>
                <a:extLst>
                  <a:ext uri="{0D108BD9-81ED-4DB2-BD59-A6C34878D82A}">
                    <a16:rowId xmlns:a16="http://schemas.microsoft.com/office/drawing/2014/main" val="2053737676"/>
                  </a:ext>
                </a:extLst>
              </a:tr>
            </a:tbl>
          </a:graphicData>
        </a:graphic>
      </p:graphicFrame>
    </p:spTree>
    <p:extLst>
      <p:ext uri="{BB962C8B-B14F-4D97-AF65-F5344CB8AC3E}">
        <p14:creationId xmlns:p14="http://schemas.microsoft.com/office/powerpoint/2010/main" val="89409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9A81B-E155-4017-A0C6-593C99B541CC}"/>
              </a:ext>
            </a:extLst>
          </p:cNvPr>
          <p:cNvSpPr>
            <a:spLocks noGrp="1"/>
          </p:cNvSpPr>
          <p:nvPr>
            <p:ph type="body" sz="quarter" idx="10"/>
          </p:nvPr>
        </p:nvSpPr>
        <p:spPr>
          <a:xfrm>
            <a:off x="602550" y="1728801"/>
            <a:ext cx="5739646" cy="3905767"/>
          </a:xfrm>
        </p:spPr>
        <p:txBody>
          <a:bodyPr>
            <a:normAutofit fontScale="92500"/>
          </a:bodyPr>
          <a:lstStyle/>
          <a:p>
            <a:pPr marL="342900" indent="-342900">
              <a:buFont typeface="Arial" panose="020B0604020202020204" pitchFamily="34" charset="0"/>
              <a:buChar char="•"/>
            </a:pPr>
            <a:r>
              <a:rPr lang="en-US" dirty="0">
                <a:latin typeface="Rockwell" panose="02060603020205020403" pitchFamily="18" charset="0"/>
              </a:rPr>
              <a:t>Launched innovative online electric vehicle educational tool: dominionenergy.com/EV</a:t>
            </a:r>
          </a:p>
          <a:p>
            <a:pPr marL="342900" indent="-342900">
              <a:buFont typeface="Arial" panose="020B0604020202020204" pitchFamily="34" charset="0"/>
              <a:buChar char="•"/>
            </a:pPr>
            <a:endParaRPr lang="en-US" dirty="0">
              <a:latin typeface="Rockwell" panose="02060603020205020403" pitchFamily="18" charset="0"/>
            </a:endParaRPr>
          </a:p>
          <a:p>
            <a:pPr marL="342900" indent="-342900">
              <a:buFont typeface="Arial" panose="020B0604020202020204" pitchFamily="34" charset="0"/>
              <a:buChar char="•"/>
            </a:pPr>
            <a:r>
              <a:rPr lang="en-US" dirty="0">
                <a:latin typeface="Rockwell" panose="02060603020205020403" pitchFamily="18" charset="0"/>
              </a:rPr>
              <a:t>Tool includes:</a:t>
            </a:r>
          </a:p>
          <a:p>
            <a:pPr marL="952485" lvl="1" indent="-342900">
              <a:buFont typeface="Arial" panose="020B0604020202020204" pitchFamily="34" charset="0"/>
              <a:buChar char="•"/>
            </a:pPr>
            <a:r>
              <a:rPr lang="en-US" sz="2000" dirty="0">
                <a:latin typeface="Rockwell" panose="02060603020205020403" pitchFamily="18" charset="0"/>
              </a:rPr>
              <a:t>Savings calculator</a:t>
            </a:r>
          </a:p>
          <a:p>
            <a:pPr marL="952485" lvl="1" indent="-342900">
              <a:buFont typeface="Arial" panose="020B0604020202020204" pitchFamily="34" charset="0"/>
              <a:buChar char="•"/>
            </a:pPr>
            <a:r>
              <a:rPr lang="en-US" sz="2000" dirty="0">
                <a:latin typeface="Rockwell" panose="02060603020205020403" pitchFamily="18" charset="0"/>
              </a:rPr>
              <a:t>Carbon reduction information</a:t>
            </a:r>
          </a:p>
          <a:p>
            <a:pPr marL="952485" lvl="1" indent="-342900">
              <a:buFont typeface="Arial" panose="020B0604020202020204" pitchFamily="34" charset="0"/>
              <a:buChar char="•"/>
            </a:pPr>
            <a:r>
              <a:rPr lang="en-US" sz="2000" dirty="0">
                <a:latin typeface="Rockwell" panose="02060603020205020403" pitchFamily="18" charset="0"/>
              </a:rPr>
              <a:t>Charger finder</a:t>
            </a:r>
          </a:p>
          <a:p>
            <a:pPr marL="952485" lvl="1" indent="-342900">
              <a:buFont typeface="Arial" panose="020B0604020202020204" pitchFamily="34" charset="0"/>
              <a:buChar char="•"/>
            </a:pPr>
            <a:r>
              <a:rPr lang="en-US" sz="2000" dirty="0">
                <a:latin typeface="Rockwell" panose="02060603020205020403" pitchFamily="18" charset="0"/>
              </a:rPr>
              <a:t>Commute Calculator</a:t>
            </a:r>
          </a:p>
          <a:p>
            <a:pPr marL="952485" lvl="1" indent="-342900">
              <a:buFont typeface="Arial" panose="020B0604020202020204" pitchFamily="34" charset="0"/>
              <a:buChar char="•"/>
            </a:pPr>
            <a:r>
              <a:rPr lang="en-US" sz="2000" dirty="0">
                <a:latin typeface="Rockwell" panose="02060603020205020403" pitchFamily="18" charset="0"/>
              </a:rPr>
              <a:t>Information EV models and PHEV models</a:t>
            </a:r>
          </a:p>
          <a:p>
            <a:pPr marL="952485" lvl="1" indent="-342900">
              <a:buFont typeface="Arial" panose="020B0604020202020204" pitchFamily="34" charset="0"/>
              <a:buChar char="•"/>
            </a:pPr>
            <a:r>
              <a:rPr lang="en-US" sz="2000" dirty="0">
                <a:latin typeface="Rockwell" panose="02060603020205020403" pitchFamily="18" charset="0"/>
              </a:rPr>
              <a:t>Information about Tax Credits</a:t>
            </a:r>
          </a:p>
          <a:p>
            <a:endParaRPr lang="en-US" dirty="0"/>
          </a:p>
          <a:p>
            <a:endParaRPr lang="en-US" dirty="0"/>
          </a:p>
        </p:txBody>
      </p:sp>
      <p:sp>
        <p:nvSpPr>
          <p:cNvPr id="3" name="Title 2">
            <a:extLst>
              <a:ext uri="{FF2B5EF4-FFF2-40B4-BE49-F238E27FC236}">
                <a16:creationId xmlns:a16="http://schemas.microsoft.com/office/drawing/2014/main" id="{7FAF3D4C-27B6-4E54-B45D-FFD38185F705}"/>
              </a:ext>
            </a:extLst>
          </p:cNvPr>
          <p:cNvSpPr>
            <a:spLocks noGrp="1"/>
          </p:cNvSpPr>
          <p:nvPr>
            <p:ph type="title"/>
          </p:nvPr>
        </p:nvSpPr>
        <p:spPr/>
        <p:txBody>
          <a:bodyPr>
            <a:normAutofit/>
          </a:bodyPr>
          <a:lstStyle/>
          <a:p>
            <a:r>
              <a:rPr lang="en-US" dirty="0"/>
              <a:t>External EV Strategies: Customer Education</a:t>
            </a:r>
          </a:p>
        </p:txBody>
      </p:sp>
      <p:sp>
        <p:nvSpPr>
          <p:cNvPr id="4" name="Slide Number Placeholder 3">
            <a:extLst>
              <a:ext uri="{FF2B5EF4-FFF2-40B4-BE49-F238E27FC236}">
                <a16:creationId xmlns:a16="http://schemas.microsoft.com/office/drawing/2014/main" id="{FD19E746-F443-4846-A9B7-7E188A3ACAF8}"/>
              </a:ext>
            </a:extLst>
          </p:cNvPr>
          <p:cNvSpPr>
            <a:spLocks noGrp="1"/>
          </p:cNvSpPr>
          <p:nvPr>
            <p:ph type="sldNum" sz="quarter" idx="4"/>
          </p:nvPr>
        </p:nvSpPr>
        <p:spPr/>
        <p:txBody>
          <a:bodyPr/>
          <a:lstStyle/>
          <a:p>
            <a:fld id="{AEDA1C9F-493B-1949-8986-469B5A47FFD6}" type="slidenum">
              <a:rPr lang="en-US" smtClean="0"/>
              <a:pPr/>
              <a:t>12</a:t>
            </a:fld>
            <a:endParaRPr lang="en-US" dirty="0"/>
          </a:p>
        </p:txBody>
      </p:sp>
      <p:sp>
        <p:nvSpPr>
          <p:cNvPr id="5" name="Date Placeholder 4">
            <a:extLst>
              <a:ext uri="{FF2B5EF4-FFF2-40B4-BE49-F238E27FC236}">
                <a16:creationId xmlns:a16="http://schemas.microsoft.com/office/drawing/2014/main" id="{2572EA0B-0B40-4973-A2C4-E3E630D46E64}"/>
              </a:ext>
            </a:extLst>
          </p:cNvPr>
          <p:cNvSpPr>
            <a:spLocks noGrp="1"/>
          </p:cNvSpPr>
          <p:nvPr>
            <p:ph type="dt" sz="half" idx="2"/>
          </p:nvPr>
        </p:nvSpPr>
        <p:spPr/>
        <p:txBody>
          <a:bodyPr/>
          <a:lstStyle/>
          <a:p>
            <a:r>
              <a:rPr lang="en-US" dirty="0"/>
              <a:t>November, 2019</a:t>
            </a:r>
          </a:p>
        </p:txBody>
      </p:sp>
      <p:pic>
        <p:nvPicPr>
          <p:cNvPr id="7" name="Picture 6">
            <a:extLst>
              <a:ext uri="{FF2B5EF4-FFF2-40B4-BE49-F238E27FC236}">
                <a16:creationId xmlns:a16="http://schemas.microsoft.com/office/drawing/2014/main" id="{53DB0633-5822-4DD9-A8DA-A44AF630AA97}"/>
              </a:ext>
            </a:extLst>
          </p:cNvPr>
          <p:cNvPicPr>
            <a:picLocks noChangeAspect="1"/>
          </p:cNvPicPr>
          <p:nvPr/>
        </p:nvPicPr>
        <p:blipFill>
          <a:blip r:embed="rId3"/>
          <a:stretch>
            <a:fillRect/>
          </a:stretch>
        </p:blipFill>
        <p:spPr>
          <a:xfrm>
            <a:off x="6347273" y="1178718"/>
            <a:ext cx="5049315" cy="2732747"/>
          </a:xfrm>
          <a:prstGeom prst="rect">
            <a:avLst/>
          </a:prstGeom>
        </p:spPr>
      </p:pic>
      <p:pic>
        <p:nvPicPr>
          <p:cNvPr id="8" name="Picture 7">
            <a:extLst>
              <a:ext uri="{FF2B5EF4-FFF2-40B4-BE49-F238E27FC236}">
                <a16:creationId xmlns:a16="http://schemas.microsoft.com/office/drawing/2014/main" id="{792611EE-7A7D-451F-8B6B-E7DE8E95C546}"/>
              </a:ext>
            </a:extLst>
          </p:cNvPr>
          <p:cNvPicPr>
            <a:picLocks noChangeAspect="1"/>
          </p:cNvPicPr>
          <p:nvPr/>
        </p:nvPicPr>
        <p:blipFill>
          <a:blip r:embed="rId4"/>
          <a:stretch>
            <a:fillRect/>
          </a:stretch>
        </p:blipFill>
        <p:spPr>
          <a:xfrm>
            <a:off x="6347273" y="3911465"/>
            <a:ext cx="5054393" cy="1827484"/>
          </a:xfrm>
          <a:prstGeom prst="rect">
            <a:avLst/>
          </a:prstGeom>
        </p:spPr>
      </p:pic>
    </p:spTree>
    <p:extLst>
      <p:ext uri="{BB962C8B-B14F-4D97-AF65-F5344CB8AC3E}">
        <p14:creationId xmlns:p14="http://schemas.microsoft.com/office/powerpoint/2010/main" val="344469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2B5F87-86CB-475D-A0F6-3211DDB7185C}"/>
              </a:ext>
            </a:extLst>
          </p:cNvPr>
          <p:cNvSpPr>
            <a:spLocks noGrp="1"/>
          </p:cNvSpPr>
          <p:nvPr>
            <p:ph type="body" sz="quarter" idx="10"/>
          </p:nvPr>
        </p:nvSpPr>
        <p:spPr/>
        <p:txBody>
          <a:bodyPr>
            <a:normAutofit lnSpcReduction="10000"/>
          </a:bodyPr>
          <a:lstStyle/>
          <a:p>
            <a:pPr marL="342900" indent="-342900">
              <a:buFont typeface="Arial" panose="020B0604020202020204" pitchFamily="34" charset="0"/>
              <a:buChar char="•"/>
            </a:pPr>
            <a:r>
              <a:rPr lang="en-US" dirty="0">
                <a:latin typeface="Rockwell" panose="02060603020205020403" pitchFamily="18" charset="0"/>
              </a:rPr>
              <a:t>Company has filed for full AMI deployment in Virginia service territory and is in the process of developing an experimental, voluntary time-varying rate</a:t>
            </a:r>
          </a:p>
          <a:p>
            <a:pPr marL="342900" indent="-342900">
              <a:buFont typeface="Arial" panose="020B0604020202020204" pitchFamily="34" charset="0"/>
              <a:buChar char="•"/>
            </a:pPr>
            <a:endParaRPr lang="en-US" dirty="0">
              <a:latin typeface="Rockwell" panose="02060603020205020403" pitchFamily="18" charset="0"/>
            </a:endParaRPr>
          </a:p>
          <a:p>
            <a:pPr marL="342900" indent="-342900">
              <a:buFont typeface="Arial" panose="020B0604020202020204" pitchFamily="34" charset="0"/>
              <a:buChar char="•"/>
            </a:pPr>
            <a:r>
              <a:rPr lang="en-US" dirty="0">
                <a:latin typeface="Rockwell" panose="02060603020205020403" pitchFamily="18" charset="0"/>
              </a:rPr>
              <a:t>Time-varying rate structure will allow customers, including EV drivers, to better manage their energy usage</a:t>
            </a:r>
          </a:p>
          <a:p>
            <a:pPr marL="342900" indent="-342900">
              <a:buFont typeface="Arial" panose="020B0604020202020204" pitchFamily="34" charset="0"/>
              <a:buChar char="•"/>
            </a:pPr>
            <a:endParaRPr lang="en-US" dirty="0">
              <a:latin typeface="Rockwell" panose="02060603020205020403" pitchFamily="18" charset="0"/>
            </a:endParaRPr>
          </a:p>
          <a:p>
            <a:pPr marL="342900" indent="-342900">
              <a:buFont typeface="Arial" panose="020B0604020202020204" pitchFamily="34" charset="0"/>
              <a:buChar char="•"/>
            </a:pPr>
            <a:r>
              <a:rPr lang="en-US" dirty="0">
                <a:latin typeface="Rockwell" panose="02060603020205020403" pitchFamily="18" charset="0"/>
              </a:rPr>
              <a:t>Company is also evaluating Demand Side Management programs designed to encourage efficient EV charging and shifting of EV charging load to off-peak periods.</a:t>
            </a:r>
          </a:p>
          <a:p>
            <a:pPr marL="952485" lvl="1" indent="-342900">
              <a:buFont typeface="Arial" panose="020B0604020202020204" pitchFamily="34" charset="0"/>
              <a:buChar char="•"/>
            </a:pPr>
            <a:r>
              <a:rPr lang="en-US" sz="1900" dirty="0">
                <a:latin typeface="Rockwell" panose="02060603020205020403" pitchFamily="18" charset="0"/>
              </a:rPr>
              <a:t>Solicited input in most recent Demand Side Management RFP. Reviewing the results in advance of next Demand Side Management filing</a:t>
            </a:r>
            <a:r>
              <a:rPr lang="en-US" sz="1900" dirty="0"/>
              <a:t>.</a:t>
            </a:r>
          </a:p>
        </p:txBody>
      </p:sp>
      <p:sp>
        <p:nvSpPr>
          <p:cNvPr id="3" name="Title 2">
            <a:extLst>
              <a:ext uri="{FF2B5EF4-FFF2-40B4-BE49-F238E27FC236}">
                <a16:creationId xmlns:a16="http://schemas.microsoft.com/office/drawing/2014/main" id="{F73A5304-BFE1-441C-9259-C113F08FD4E6}"/>
              </a:ext>
            </a:extLst>
          </p:cNvPr>
          <p:cNvSpPr>
            <a:spLocks noGrp="1"/>
          </p:cNvSpPr>
          <p:nvPr>
            <p:ph type="title"/>
          </p:nvPr>
        </p:nvSpPr>
        <p:spPr/>
        <p:txBody>
          <a:bodyPr/>
          <a:lstStyle/>
          <a:p>
            <a:r>
              <a:rPr lang="en-US" dirty="0"/>
              <a:t>External EV Strategies: Time-Varying Rates</a:t>
            </a:r>
          </a:p>
        </p:txBody>
      </p:sp>
      <p:sp>
        <p:nvSpPr>
          <p:cNvPr id="4" name="Slide Number Placeholder 3">
            <a:extLst>
              <a:ext uri="{FF2B5EF4-FFF2-40B4-BE49-F238E27FC236}">
                <a16:creationId xmlns:a16="http://schemas.microsoft.com/office/drawing/2014/main" id="{1C943E09-C98F-42D8-81E1-FA5F862F2DFA}"/>
              </a:ext>
            </a:extLst>
          </p:cNvPr>
          <p:cNvSpPr>
            <a:spLocks noGrp="1"/>
          </p:cNvSpPr>
          <p:nvPr>
            <p:ph type="sldNum" sz="quarter" idx="4"/>
          </p:nvPr>
        </p:nvSpPr>
        <p:spPr/>
        <p:txBody>
          <a:bodyPr/>
          <a:lstStyle/>
          <a:p>
            <a:fld id="{AEDA1C9F-493B-1949-8986-469B5A47FFD6}" type="slidenum">
              <a:rPr lang="en-US" smtClean="0"/>
              <a:pPr/>
              <a:t>13</a:t>
            </a:fld>
            <a:endParaRPr lang="en-US" dirty="0"/>
          </a:p>
        </p:txBody>
      </p:sp>
      <p:sp>
        <p:nvSpPr>
          <p:cNvPr id="5" name="Date Placeholder 4">
            <a:extLst>
              <a:ext uri="{FF2B5EF4-FFF2-40B4-BE49-F238E27FC236}">
                <a16:creationId xmlns:a16="http://schemas.microsoft.com/office/drawing/2014/main" id="{960F0B6D-36EF-437E-8884-F12DB7382E73}"/>
              </a:ext>
            </a:extLst>
          </p:cNvPr>
          <p:cNvSpPr>
            <a:spLocks noGrp="1"/>
          </p:cNvSpPr>
          <p:nvPr>
            <p:ph type="dt" sz="half" idx="2"/>
          </p:nvPr>
        </p:nvSpPr>
        <p:spPr/>
        <p:txBody>
          <a:bodyPr/>
          <a:lstStyle/>
          <a:p>
            <a:r>
              <a:rPr lang="en-US" dirty="0"/>
              <a:t>November, 2019</a:t>
            </a:r>
          </a:p>
        </p:txBody>
      </p:sp>
    </p:spTree>
    <p:extLst>
      <p:ext uri="{BB962C8B-B14F-4D97-AF65-F5344CB8AC3E}">
        <p14:creationId xmlns:p14="http://schemas.microsoft.com/office/powerpoint/2010/main" val="140915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defTabSz="609585"/>
            <a:fld id="{AEDA1C9F-493B-1949-8986-469B5A47FFD6}" type="slidenum">
              <a:rPr lang="en-US">
                <a:solidFill>
                  <a:prstClr val="black"/>
                </a:solidFill>
              </a:rPr>
              <a:pPr defTabSz="609585"/>
              <a:t>2</a:t>
            </a:fld>
            <a:endParaRPr lang="en-US" dirty="0">
              <a:solidFill>
                <a:prstClr val="black"/>
              </a:solidFill>
            </a:endParaRPr>
          </a:p>
        </p:txBody>
      </p:sp>
      <p:sp>
        <p:nvSpPr>
          <p:cNvPr id="3" name="Title 2"/>
          <p:cNvSpPr>
            <a:spLocks noGrp="1"/>
          </p:cNvSpPr>
          <p:nvPr>
            <p:ph type="title"/>
          </p:nvPr>
        </p:nvSpPr>
        <p:spPr>
          <a:xfrm>
            <a:off x="203200" y="199581"/>
            <a:ext cx="10970699" cy="745201"/>
          </a:xfrm>
        </p:spPr>
        <p:txBody>
          <a:bodyPr>
            <a:normAutofit/>
          </a:bodyPr>
          <a:lstStyle/>
          <a:p>
            <a:r>
              <a:rPr lang="en-US" sz="2667" dirty="0"/>
              <a:t>Dominion Energy: Powering America’s Energy Needs</a:t>
            </a:r>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859698" y="889164"/>
            <a:ext cx="6848177" cy="48764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38947" y="1090890"/>
            <a:ext cx="4741053" cy="4308872"/>
          </a:xfrm>
          <a:prstGeom prst="rect">
            <a:avLst/>
          </a:prstGeom>
          <a:noFill/>
        </p:spPr>
        <p:txBody>
          <a:bodyPr wrap="square" rtlCol="0">
            <a:spAutoFit/>
          </a:bodyPr>
          <a:lstStyle/>
          <a:p>
            <a:pPr marL="380990" indent="-380990" defTabSz="609585">
              <a:spcAft>
                <a:spcPts val="800"/>
              </a:spcAft>
              <a:buFont typeface="Wingdings" panose="05000000000000000000" pitchFamily="2" charset="2"/>
              <a:buChar char="§"/>
            </a:pPr>
            <a:r>
              <a:rPr lang="en-US" dirty="0">
                <a:solidFill>
                  <a:prstClr val="black"/>
                </a:solidFill>
                <a:latin typeface="Rockwell" panose="02060603020205020403" pitchFamily="18" charset="0"/>
              </a:rPr>
              <a:t>19,000 employees across 18 states</a:t>
            </a:r>
          </a:p>
          <a:p>
            <a:pPr marL="380990" indent="-380990" defTabSz="609585">
              <a:spcAft>
                <a:spcPts val="800"/>
              </a:spcAft>
              <a:buFont typeface="Wingdings" panose="05000000000000000000" pitchFamily="2" charset="2"/>
              <a:buChar char="§"/>
            </a:pPr>
            <a:r>
              <a:rPr lang="en-US" dirty="0">
                <a:solidFill>
                  <a:prstClr val="black"/>
                </a:solidFill>
                <a:latin typeface="Rockwell" panose="02060603020205020403" pitchFamily="18" charset="0"/>
              </a:rPr>
              <a:t>Regional energy hubs in the Mid-Atlantic, Southeast and Rockies</a:t>
            </a:r>
          </a:p>
          <a:p>
            <a:pPr marL="380990" indent="-380990" defTabSz="609585">
              <a:spcAft>
                <a:spcPts val="800"/>
              </a:spcAft>
              <a:buFont typeface="Wingdings" panose="05000000000000000000" pitchFamily="2" charset="2"/>
              <a:buChar char="§"/>
            </a:pPr>
            <a:r>
              <a:rPr lang="en-US" dirty="0">
                <a:solidFill>
                  <a:prstClr val="black"/>
                </a:solidFill>
                <a:latin typeface="Rockwell" panose="02060603020205020403" pitchFamily="18" charset="0"/>
              </a:rPr>
              <a:t>Nearly 7.5 million electric and gas  customers</a:t>
            </a:r>
          </a:p>
          <a:p>
            <a:pPr marL="380990" indent="-380990" defTabSz="609585">
              <a:spcAft>
                <a:spcPts val="800"/>
              </a:spcAft>
              <a:buFont typeface="Wingdings" panose="05000000000000000000" pitchFamily="2" charset="2"/>
              <a:buChar char="§"/>
            </a:pPr>
            <a:r>
              <a:rPr lang="en-US" dirty="0">
                <a:solidFill>
                  <a:prstClr val="black"/>
                </a:solidFill>
                <a:latin typeface="Rockwell" panose="02060603020205020403" pitchFamily="18" charset="0"/>
              </a:rPr>
              <a:t>31,000 gigawatts of electric generation (11,000 zero-carbon)</a:t>
            </a:r>
          </a:p>
          <a:p>
            <a:pPr marL="380990" indent="-380990" defTabSz="609585">
              <a:spcAft>
                <a:spcPts val="800"/>
              </a:spcAft>
              <a:buFont typeface="Wingdings" panose="05000000000000000000" pitchFamily="2" charset="2"/>
              <a:buChar char="§"/>
            </a:pPr>
            <a:r>
              <a:rPr lang="en-US" dirty="0">
                <a:solidFill>
                  <a:prstClr val="black"/>
                </a:solidFill>
                <a:latin typeface="Rockwell" panose="02060603020205020403" pitchFamily="18" charset="0"/>
              </a:rPr>
              <a:t>95,000 miles of electric distribution &amp; transmission lines</a:t>
            </a:r>
          </a:p>
          <a:p>
            <a:pPr marL="380990" indent="-380990" defTabSz="609585">
              <a:spcAft>
                <a:spcPts val="800"/>
              </a:spcAft>
              <a:buFont typeface="Wingdings" panose="05000000000000000000" pitchFamily="2" charset="2"/>
              <a:buChar char="§"/>
            </a:pPr>
            <a:r>
              <a:rPr lang="en-US" dirty="0">
                <a:solidFill>
                  <a:prstClr val="black"/>
                </a:solidFill>
                <a:latin typeface="Rockwell" panose="02060603020205020403" pitchFamily="18" charset="0"/>
              </a:rPr>
              <a:t>108,000 miles of natural gas distribution &amp; transmission pipelines</a:t>
            </a:r>
          </a:p>
          <a:p>
            <a:pPr marL="380990" indent="-380990" defTabSz="609585">
              <a:spcAft>
                <a:spcPts val="800"/>
              </a:spcAft>
              <a:buFont typeface="Wingdings" panose="05000000000000000000" pitchFamily="2" charset="2"/>
              <a:buChar char="§"/>
            </a:pPr>
            <a:r>
              <a:rPr lang="en-US" dirty="0">
                <a:solidFill>
                  <a:prstClr val="black"/>
                </a:solidFill>
                <a:latin typeface="Rockwell" panose="02060603020205020403" pitchFamily="18" charset="0"/>
              </a:rPr>
              <a:t>2</a:t>
            </a:r>
            <a:r>
              <a:rPr lang="en-US" baseline="30000" dirty="0">
                <a:solidFill>
                  <a:prstClr val="black"/>
                </a:solidFill>
                <a:latin typeface="Rockwell" panose="02060603020205020403" pitchFamily="18" charset="0"/>
              </a:rPr>
              <a:t>nd</a:t>
            </a:r>
            <a:r>
              <a:rPr lang="en-US" dirty="0">
                <a:solidFill>
                  <a:prstClr val="black"/>
                </a:solidFill>
                <a:latin typeface="Rockwell" panose="02060603020205020403" pitchFamily="18" charset="0"/>
              </a:rPr>
              <a:t> largest natural gas storage operator in the U.S.</a:t>
            </a:r>
          </a:p>
        </p:txBody>
      </p:sp>
      <p:sp>
        <p:nvSpPr>
          <p:cNvPr id="7" name="Date Placeholder 3">
            <a:extLst>
              <a:ext uri="{FF2B5EF4-FFF2-40B4-BE49-F238E27FC236}">
                <a16:creationId xmlns:a16="http://schemas.microsoft.com/office/drawing/2014/main" id="{15263A3F-83E2-4445-BA47-FAC13D042988}"/>
              </a:ext>
            </a:extLst>
          </p:cNvPr>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bg1"/>
                </a:solidFill>
                <a:latin typeface="Arial"/>
              </a:defRPr>
            </a:lvl1pPr>
          </a:lstStyle>
          <a:p>
            <a:pPr defTabSz="609585"/>
            <a:r>
              <a:rPr lang="en-US" dirty="0">
                <a:solidFill>
                  <a:prstClr val="black"/>
                </a:solidFill>
              </a:rPr>
              <a:t>November, 2019</a:t>
            </a:r>
          </a:p>
        </p:txBody>
      </p:sp>
    </p:spTree>
    <p:extLst>
      <p:ext uri="{BB962C8B-B14F-4D97-AF65-F5344CB8AC3E}">
        <p14:creationId xmlns:p14="http://schemas.microsoft.com/office/powerpoint/2010/main" val="150613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609585"/>
            <a:fld id="{AEDA1C9F-493B-1949-8986-469B5A47FFD6}" type="slidenum">
              <a:rPr lang="en-US">
                <a:solidFill>
                  <a:prstClr val="black"/>
                </a:solidFill>
              </a:rPr>
              <a:pPr defTabSz="609585"/>
              <a:t>3</a:t>
            </a:fld>
            <a:endParaRPr lang="en-US" dirty="0">
              <a:solidFill>
                <a:prstClr val="black"/>
              </a:solidFill>
            </a:endParaRPr>
          </a:p>
        </p:txBody>
      </p:sp>
      <p:sp>
        <p:nvSpPr>
          <p:cNvPr id="6" name="Title 2">
            <a:extLst>
              <a:ext uri="{FF2B5EF4-FFF2-40B4-BE49-F238E27FC236}">
                <a16:creationId xmlns:a16="http://schemas.microsoft.com/office/drawing/2014/main" id="{A2C620C6-E1ED-4CE8-8C43-5E0CAB3F4FF2}"/>
              </a:ext>
            </a:extLst>
          </p:cNvPr>
          <p:cNvSpPr txBox="1">
            <a:spLocks/>
          </p:cNvSpPr>
          <p:nvPr/>
        </p:nvSpPr>
        <p:spPr>
          <a:xfrm>
            <a:off x="203200" y="199581"/>
            <a:ext cx="10970699" cy="745201"/>
          </a:xfrm>
          <a:prstGeom prst="rect">
            <a:avLst/>
          </a:prstGeom>
        </p:spPr>
        <p:txBody>
          <a:bodyPr vert="horz" lIns="0" tIns="0" rIns="0" bIns="0" rtlCol="0" anchor="t" anchorCtr="0">
            <a:normAutofit/>
          </a:bodyPr>
          <a:lstStyle>
            <a:lvl1pPr algn="l" defTabSz="457200" rtl="0" eaLnBrk="1" latinLnBrk="0" hangingPunct="1">
              <a:lnSpc>
                <a:spcPts val="2400"/>
              </a:lnSpc>
              <a:spcBef>
                <a:spcPct val="0"/>
              </a:spcBef>
              <a:buNone/>
              <a:defRPr sz="2400" b="1" i="0" kern="1200" baseline="0">
                <a:solidFill>
                  <a:schemeClr val="tx1"/>
                </a:solidFill>
                <a:latin typeface="Rockwell"/>
                <a:ea typeface="+mj-ea"/>
                <a:cs typeface="+mj-cs"/>
              </a:defRPr>
            </a:lvl1pPr>
          </a:lstStyle>
          <a:p>
            <a:pPr defTabSz="609585">
              <a:lnSpc>
                <a:spcPts val="3200"/>
              </a:lnSpc>
            </a:pPr>
            <a:r>
              <a:rPr lang="en-US" sz="2667" dirty="0">
                <a:solidFill>
                  <a:prstClr val="black"/>
                </a:solidFill>
              </a:rPr>
              <a:t>Changes in Generation Fuel Mix – Dominion Energy 2007 vs. 2018</a:t>
            </a:r>
          </a:p>
        </p:txBody>
      </p:sp>
      <p:pic>
        <p:nvPicPr>
          <p:cNvPr id="8" name="Picture 7">
            <a:extLst>
              <a:ext uri="{FF2B5EF4-FFF2-40B4-BE49-F238E27FC236}">
                <a16:creationId xmlns:a16="http://schemas.microsoft.com/office/drawing/2014/main" id="{B37D96A5-9A7C-4431-A5A9-D66BA420531D}"/>
              </a:ext>
            </a:extLst>
          </p:cNvPr>
          <p:cNvPicPr>
            <a:picLocks noChangeAspect="1"/>
          </p:cNvPicPr>
          <p:nvPr/>
        </p:nvPicPr>
        <p:blipFill rotWithShape="1">
          <a:blip r:embed="rId3"/>
          <a:srcRect r="48692" b="8115"/>
          <a:stretch/>
        </p:blipFill>
        <p:spPr>
          <a:xfrm>
            <a:off x="5322962" y="788642"/>
            <a:ext cx="4147069" cy="4977159"/>
          </a:xfrm>
          <a:prstGeom prst="rect">
            <a:avLst/>
          </a:prstGeom>
        </p:spPr>
      </p:pic>
      <p:sp>
        <p:nvSpPr>
          <p:cNvPr id="10" name="Arrow: Right 9">
            <a:extLst>
              <a:ext uri="{FF2B5EF4-FFF2-40B4-BE49-F238E27FC236}">
                <a16:creationId xmlns:a16="http://schemas.microsoft.com/office/drawing/2014/main" id="{C46122AF-2160-4B7E-9F6E-AED3D49624C2}"/>
              </a:ext>
            </a:extLst>
          </p:cNvPr>
          <p:cNvSpPr/>
          <p:nvPr/>
        </p:nvSpPr>
        <p:spPr>
          <a:xfrm>
            <a:off x="4342584" y="3175477"/>
            <a:ext cx="980377" cy="745201"/>
          </a:xfrm>
          <a:prstGeom prst="rightArrow">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12" name="Picture 11">
            <a:extLst>
              <a:ext uri="{FF2B5EF4-FFF2-40B4-BE49-F238E27FC236}">
                <a16:creationId xmlns:a16="http://schemas.microsoft.com/office/drawing/2014/main" id="{AE548DDE-23BB-45BC-AFE6-C9A31C16F0CD}"/>
              </a:ext>
            </a:extLst>
          </p:cNvPr>
          <p:cNvPicPr>
            <a:picLocks noChangeAspect="1"/>
          </p:cNvPicPr>
          <p:nvPr/>
        </p:nvPicPr>
        <p:blipFill rotWithShape="1">
          <a:blip r:embed="rId3"/>
          <a:srcRect l="57531"/>
          <a:stretch/>
        </p:blipFill>
        <p:spPr>
          <a:xfrm>
            <a:off x="9618076" y="1794684"/>
            <a:ext cx="2343907" cy="3698720"/>
          </a:xfrm>
          <a:prstGeom prst="rect">
            <a:avLst/>
          </a:prstGeom>
        </p:spPr>
      </p:pic>
      <p:sp>
        <p:nvSpPr>
          <p:cNvPr id="13" name="Date Placeholder 3">
            <a:extLst>
              <a:ext uri="{FF2B5EF4-FFF2-40B4-BE49-F238E27FC236}">
                <a16:creationId xmlns:a16="http://schemas.microsoft.com/office/drawing/2014/main" id="{990EC5AA-6EF8-486F-9753-10E6ADBE2DCA}"/>
              </a:ext>
            </a:extLst>
          </p:cNvPr>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067">
                <a:solidFill>
                  <a:schemeClr val="bg1"/>
                </a:solidFill>
                <a:latin typeface="Arial"/>
              </a:defRPr>
            </a:lvl1pPr>
          </a:lstStyle>
          <a:p>
            <a:pPr defTabSz="609585"/>
            <a:r>
              <a:rPr lang="en-US" dirty="0">
                <a:solidFill>
                  <a:prstClr val="black"/>
                </a:solidFill>
              </a:rPr>
              <a:t>November, 2019</a:t>
            </a:r>
          </a:p>
        </p:txBody>
      </p:sp>
      <p:graphicFrame>
        <p:nvGraphicFramePr>
          <p:cNvPr id="18" name="Chart 17"/>
          <p:cNvGraphicFramePr>
            <a:graphicFrameLocks/>
          </p:cNvGraphicFramePr>
          <p:nvPr/>
        </p:nvGraphicFramePr>
        <p:xfrm>
          <a:off x="221673" y="2209800"/>
          <a:ext cx="4183703" cy="29518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811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EDA1C9F-493B-1949-8986-469B5A47FFD6}" type="slidenum">
              <a:rPr lang="en-US" smtClean="0"/>
              <a:pPr/>
              <a:t>4</a:t>
            </a:fld>
            <a:endParaRPr lang="en-US" dirty="0"/>
          </a:p>
        </p:txBody>
      </p:sp>
      <p:sp>
        <p:nvSpPr>
          <p:cNvPr id="2" name="TextBox 1"/>
          <p:cNvSpPr txBox="1"/>
          <p:nvPr/>
        </p:nvSpPr>
        <p:spPr>
          <a:xfrm>
            <a:off x="593397" y="828290"/>
            <a:ext cx="5579291" cy="5201420"/>
          </a:xfrm>
          <a:prstGeom prst="rect">
            <a:avLst/>
          </a:prstGeom>
          <a:noFill/>
        </p:spPr>
        <p:txBody>
          <a:bodyPr wrap="square" lIns="121917" tIns="60958" rIns="121917" bIns="60958" rtlCol="0">
            <a:spAutoFit/>
          </a:bodyPr>
          <a:lstStyle/>
          <a:p>
            <a:r>
              <a:rPr lang="en-US" sz="2200" u="sng" dirty="0">
                <a:latin typeface="Rockwell" panose="02060603020205020403" pitchFamily="18" charset="0"/>
              </a:rPr>
              <a:t>By 2022:</a:t>
            </a:r>
          </a:p>
          <a:p>
            <a:pPr marL="457200" indent="-457200">
              <a:buFont typeface="Arial" panose="020B0604020202020204" pitchFamily="34" charset="0"/>
              <a:buChar char="•"/>
            </a:pPr>
            <a:r>
              <a:rPr lang="en-US" sz="2200" dirty="0">
                <a:latin typeface="Rockwell" panose="02060603020205020403" pitchFamily="18" charset="0"/>
              </a:rPr>
              <a:t>3,000 megawatts of solar and wind energy under development or in operation</a:t>
            </a:r>
          </a:p>
          <a:p>
            <a:endParaRPr lang="en-US" sz="2200" u="sng" dirty="0">
              <a:latin typeface="Rockwell" panose="02060603020205020403" pitchFamily="18" charset="0"/>
            </a:endParaRPr>
          </a:p>
          <a:p>
            <a:r>
              <a:rPr lang="en-US" sz="2200" u="sng" dirty="0">
                <a:latin typeface="Rockwell" panose="02060603020205020403" pitchFamily="18" charset="0"/>
              </a:rPr>
              <a:t>By 2030:</a:t>
            </a:r>
          </a:p>
          <a:p>
            <a:pPr marL="380990" indent="-380990">
              <a:buFont typeface="Arial" panose="020B0604020202020204" pitchFamily="34" charset="0"/>
              <a:buChar char="•"/>
            </a:pPr>
            <a:r>
              <a:rPr lang="en-US" sz="2200" dirty="0">
                <a:latin typeface="Rockwell" panose="02060603020205020403" pitchFamily="18" charset="0"/>
              </a:rPr>
              <a:t>60% reduction in </a:t>
            </a:r>
            <a:r>
              <a:rPr lang="en-US" sz="2200" b="1" u="sng" dirty="0">
                <a:latin typeface="Rockwell" panose="02060603020205020403" pitchFamily="18" charset="0"/>
              </a:rPr>
              <a:t>carbon intensity</a:t>
            </a:r>
            <a:r>
              <a:rPr lang="en-US" sz="2200" b="1" dirty="0">
                <a:latin typeface="Rockwell" panose="02060603020205020403" pitchFamily="18" charset="0"/>
              </a:rPr>
              <a:t> </a:t>
            </a:r>
            <a:r>
              <a:rPr lang="en-US" sz="2200" dirty="0">
                <a:latin typeface="Rockwell" panose="02060603020205020403" pitchFamily="18" charset="0"/>
              </a:rPr>
              <a:t>(vs. 2000 levels)</a:t>
            </a:r>
          </a:p>
          <a:p>
            <a:pPr marL="380990" indent="-380990">
              <a:buFont typeface="Arial" panose="020B0604020202020204" pitchFamily="34" charset="0"/>
              <a:buChar char="•"/>
            </a:pPr>
            <a:r>
              <a:rPr lang="en-US" sz="2200" dirty="0">
                <a:latin typeface="Rockwell" panose="02060603020205020403" pitchFamily="18" charset="0"/>
              </a:rPr>
              <a:t>55% reduction in </a:t>
            </a:r>
            <a:r>
              <a:rPr lang="en-US" sz="2200" b="1" u="sng" dirty="0">
                <a:latin typeface="Rockwell" panose="02060603020205020403" pitchFamily="18" charset="0"/>
              </a:rPr>
              <a:t>carbon emissions </a:t>
            </a:r>
            <a:r>
              <a:rPr lang="en-US" sz="2200" dirty="0">
                <a:latin typeface="Rockwell" panose="02060603020205020403" pitchFamily="18" charset="0"/>
              </a:rPr>
              <a:t>(vs. 2005 levels)</a:t>
            </a:r>
          </a:p>
          <a:p>
            <a:endParaRPr lang="en-US" sz="2200" dirty="0">
              <a:latin typeface="Rockwell" panose="02060603020205020403" pitchFamily="18" charset="0"/>
            </a:endParaRPr>
          </a:p>
          <a:p>
            <a:r>
              <a:rPr lang="en-US" sz="2200" u="sng" dirty="0">
                <a:latin typeface="Rockwell" panose="02060603020205020403" pitchFamily="18" charset="0"/>
              </a:rPr>
              <a:t>By 2050:</a:t>
            </a:r>
          </a:p>
          <a:p>
            <a:pPr marL="380990" indent="-380990">
              <a:buFont typeface="Arial" panose="020B0604020202020204" pitchFamily="34" charset="0"/>
              <a:buChar char="•"/>
            </a:pPr>
            <a:r>
              <a:rPr lang="en-US" sz="2200" dirty="0">
                <a:latin typeface="Rockwell" panose="02060603020205020403" pitchFamily="18" charset="0"/>
              </a:rPr>
              <a:t>80% reduction in </a:t>
            </a:r>
            <a:r>
              <a:rPr lang="en-US" sz="2200" b="1" u="sng" dirty="0">
                <a:latin typeface="Rockwell" panose="02060603020205020403" pitchFamily="18" charset="0"/>
              </a:rPr>
              <a:t>carbon emissions </a:t>
            </a:r>
            <a:r>
              <a:rPr lang="en-US" sz="2200" dirty="0">
                <a:latin typeface="Rockwell" panose="02060603020205020403" pitchFamily="18" charset="0"/>
              </a:rPr>
              <a:t>(vs. 2005 levels)</a:t>
            </a:r>
          </a:p>
          <a:p>
            <a:pPr marL="380990" indent="-380990">
              <a:buFont typeface="Arial" panose="020B0604020202020204" pitchFamily="34" charset="0"/>
              <a:buChar char="•"/>
            </a:pPr>
            <a:endParaRPr lang="en-US" sz="2200" dirty="0">
              <a:latin typeface="Rockwell" panose="02060603020205020403" pitchFamily="18" charset="0"/>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57930" y="944782"/>
            <a:ext cx="4515969" cy="478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ate Placeholder 3">
            <a:extLst>
              <a:ext uri="{FF2B5EF4-FFF2-40B4-BE49-F238E27FC236}">
                <a16:creationId xmlns:a16="http://schemas.microsoft.com/office/drawing/2014/main" id="{2C52A6F9-F386-4C4B-A71A-FB6562090D17}"/>
              </a:ext>
            </a:extLst>
          </p:cNvPr>
          <p:cNvSpPr>
            <a:spLocks noGrp="1"/>
          </p:cNvSpPr>
          <p:nvPr>
            <p:ph type="dt" sz="half" idx="2"/>
          </p:nvPr>
        </p:nvSpPr>
        <p:spPr>
          <a:xfrm>
            <a:off x="1560576" y="6105153"/>
            <a:ext cx="2844800" cy="359051"/>
          </a:xfrm>
          <a:prstGeom prst="rect">
            <a:avLst/>
          </a:prstGeom>
        </p:spPr>
        <p:txBody>
          <a:bodyPr vert="horz" lIns="0" tIns="0" rIns="0" bIns="0" rtlCol="0" anchor="t" anchorCtr="0"/>
          <a:lstStyle>
            <a:lvl1pPr algn="l">
              <a:defRPr sz="1100">
                <a:solidFill>
                  <a:schemeClr val="bg1"/>
                </a:solidFill>
                <a:latin typeface="Arial"/>
              </a:defRPr>
            </a:lvl1pPr>
          </a:lstStyle>
          <a:p>
            <a:r>
              <a:rPr lang="en-US" dirty="0">
                <a:solidFill>
                  <a:schemeClr val="tx1"/>
                </a:solidFill>
              </a:rPr>
              <a:t>November 13, 2019</a:t>
            </a:r>
          </a:p>
        </p:txBody>
      </p:sp>
      <p:sp>
        <p:nvSpPr>
          <p:cNvPr id="7" name="Title 2">
            <a:extLst>
              <a:ext uri="{FF2B5EF4-FFF2-40B4-BE49-F238E27FC236}">
                <a16:creationId xmlns:a16="http://schemas.microsoft.com/office/drawing/2014/main" id="{012C9F48-87FE-4E50-BF39-3FB82EA49224}"/>
              </a:ext>
            </a:extLst>
          </p:cNvPr>
          <p:cNvSpPr>
            <a:spLocks noGrp="1"/>
          </p:cNvSpPr>
          <p:nvPr>
            <p:ph type="title"/>
          </p:nvPr>
        </p:nvSpPr>
        <p:spPr>
          <a:xfrm>
            <a:off x="203200" y="199581"/>
            <a:ext cx="10970699" cy="745201"/>
          </a:xfrm>
        </p:spPr>
        <p:txBody>
          <a:bodyPr>
            <a:normAutofit/>
          </a:bodyPr>
          <a:lstStyle/>
          <a:p>
            <a:r>
              <a:rPr lang="en-US" sz="2667" dirty="0"/>
              <a:t>Dominion Energy’s Carbon and Renewable Commitments</a:t>
            </a:r>
          </a:p>
        </p:txBody>
      </p:sp>
    </p:spTree>
    <p:extLst>
      <p:ext uri="{BB962C8B-B14F-4D97-AF65-F5344CB8AC3E}">
        <p14:creationId xmlns:p14="http://schemas.microsoft.com/office/powerpoint/2010/main" val="276472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6F34EE0-137E-429C-B2A5-5F4DC75E3F88}"/>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543" b="1543"/>
          <a:stretch>
            <a:fillRect/>
          </a:stretch>
        </p:blipFill>
        <p:spPr>
          <a:xfrm>
            <a:off x="1279356" y="7202585"/>
            <a:ext cx="9954127" cy="3185320"/>
          </a:xfrm>
        </p:spPr>
      </p:pic>
      <p:sp>
        <p:nvSpPr>
          <p:cNvPr id="4" name="Slide Number Placeholder 3">
            <a:extLst>
              <a:ext uri="{FF2B5EF4-FFF2-40B4-BE49-F238E27FC236}">
                <a16:creationId xmlns:a16="http://schemas.microsoft.com/office/drawing/2014/main" id="{3AFE46D4-2AE7-4708-B727-9428A7C34F6B}"/>
              </a:ext>
            </a:extLst>
          </p:cNvPr>
          <p:cNvSpPr>
            <a:spLocks noGrp="1"/>
          </p:cNvSpPr>
          <p:nvPr>
            <p:ph type="sldNum" sz="quarter" idx="4"/>
          </p:nvPr>
        </p:nvSpPr>
        <p:spPr/>
        <p:txBody>
          <a:bodyPr/>
          <a:lstStyle/>
          <a:p>
            <a:fld id="{AEDA1C9F-493B-1949-8986-469B5A47FFD6}" type="slidenum">
              <a:rPr lang="en-US" smtClean="0"/>
              <a:pPr/>
              <a:t>5</a:t>
            </a:fld>
            <a:endParaRPr lang="en-US" dirty="0"/>
          </a:p>
        </p:txBody>
      </p:sp>
      <p:sp>
        <p:nvSpPr>
          <p:cNvPr id="2" name="Title 1">
            <a:extLst>
              <a:ext uri="{FF2B5EF4-FFF2-40B4-BE49-F238E27FC236}">
                <a16:creationId xmlns:a16="http://schemas.microsoft.com/office/drawing/2014/main" id="{D8FBD44C-0D92-4E20-9C37-395ACD64735D}"/>
              </a:ext>
            </a:extLst>
          </p:cNvPr>
          <p:cNvSpPr>
            <a:spLocks noGrp="1"/>
          </p:cNvSpPr>
          <p:nvPr>
            <p:ph type="title"/>
          </p:nvPr>
        </p:nvSpPr>
        <p:spPr>
          <a:xfrm>
            <a:off x="610650" y="226187"/>
            <a:ext cx="10970699" cy="745201"/>
          </a:xfrm>
        </p:spPr>
        <p:txBody>
          <a:bodyPr>
            <a:normAutofit/>
          </a:bodyPr>
          <a:lstStyle/>
          <a:p>
            <a:r>
              <a:rPr lang="en-US" dirty="0"/>
              <a:t>Projected EV Adoption Growth in Virginia</a:t>
            </a:r>
          </a:p>
        </p:txBody>
      </p:sp>
      <p:sp>
        <p:nvSpPr>
          <p:cNvPr id="5" name="Date Placeholder 4">
            <a:extLst>
              <a:ext uri="{FF2B5EF4-FFF2-40B4-BE49-F238E27FC236}">
                <a16:creationId xmlns:a16="http://schemas.microsoft.com/office/drawing/2014/main" id="{E731BE14-B7F2-4B2A-AF59-FF30D9E217F0}"/>
              </a:ext>
            </a:extLst>
          </p:cNvPr>
          <p:cNvSpPr>
            <a:spLocks noGrp="1"/>
          </p:cNvSpPr>
          <p:nvPr>
            <p:ph type="dt" sz="half" idx="2"/>
          </p:nvPr>
        </p:nvSpPr>
        <p:spPr/>
        <p:txBody>
          <a:bodyPr/>
          <a:lstStyle/>
          <a:p>
            <a:r>
              <a:rPr lang="en-US" dirty="0"/>
              <a:t>November, 2019</a:t>
            </a:r>
          </a:p>
        </p:txBody>
      </p:sp>
      <p:sp>
        <p:nvSpPr>
          <p:cNvPr id="11" name="TextBox 10">
            <a:extLst>
              <a:ext uri="{FF2B5EF4-FFF2-40B4-BE49-F238E27FC236}">
                <a16:creationId xmlns:a16="http://schemas.microsoft.com/office/drawing/2014/main" id="{A05DDF1D-05A0-4893-A98F-7032DD831303}"/>
              </a:ext>
            </a:extLst>
          </p:cNvPr>
          <p:cNvSpPr txBox="1"/>
          <p:nvPr/>
        </p:nvSpPr>
        <p:spPr>
          <a:xfrm>
            <a:off x="749780" y="5460188"/>
            <a:ext cx="1764394" cy="369332"/>
          </a:xfrm>
          <a:prstGeom prst="rect">
            <a:avLst/>
          </a:prstGeom>
          <a:noFill/>
        </p:spPr>
        <p:txBody>
          <a:bodyPr wrap="none" rtlCol="0">
            <a:spAutoFit/>
          </a:bodyPr>
          <a:lstStyle/>
          <a:p>
            <a:r>
              <a:rPr lang="en-US" dirty="0"/>
              <a:t>Source: Navigant</a:t>
            </a:r>
          </a:p>
        </p:txBody>
      </p:sp>
      <p:graphicFrame>
        <p:nvGraphicFramePr>
          <p:cNvPr id="8" name="Chart 7">
            <a:extLst>
              <a:ext uri="{FF2B5EF4-FFF2-40B4-BE49-F238E27FC236}">
                <a16:creationId xmlns:a16="http://schemas.microsoft.com/office/drawing/2014/main" id="{19675994-87D0-4746-B442-594C1497893B}"/>
              </a:ext>
            </a:extLst>
          </p:cNvPr>
          <p:cNvGraphicFramePr/>
          <p:nvPr>
            <p:extLst>
              <p:ext uri="{D42A27DB-BD31-4B8C-83A1-F6EECF244321}">
                <p14:modId xmlns:p14="http://schemas.microsoft.com/office/powerpoint/2010/main" val="1564995019"/>
              </p:ext>
            </p:extLst>
          </p:nvPr>
        </p:nvGraphicFramePr>
        <p:xfrm>
          <a:off x="180955" y="971388"/>
          <a:ext cx="5754624" cy="44377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8583D6B5-E4C0-4BF3-8962-A2EA48239A83}"/>
              </a:ext>
            </a:extLst>
          </p:cNvPr>
          <p:cNvGraphicFramePr/>
          <p:nvPr>
            <p:extLst>
              <p:ext uri="{D42A27DB-BD31-4B8C-83A1-F6EECF244321}">
                <p14:modId xmlns:p14="http://schemas.microsoft.com/office/powerpoint/2010/main" val="2589403827"/>
              </p:ext>
            </p:extLst>
          </p:nvPr>
        </p:nvGraphicFramePr>
        <p:xfrm>
          <a:off x="6256420" y="971388"/>
          <a:ext cx="5754624" cy="44377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7365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529B-BF76-4D5A-B9F2-1B42486B7F6D}"/>
              </a:ext>
            </a:extLst>
          </p:cNvPr>
          <p:cNvSpPr>
            <a:spLocks noGrp="1"/>
          </p:cNvSpPr>
          <p:nvPr>
            <p:ph type="title"/>
          </p:nvPr>
        </p:nvSpPr>
        <p:spPr/>
        <p:txBody>
          <a:bodyPr/>
          <a:lstStyle/>
          <a:p>
            <a:r>
              <a:rPr lang="en-US" dirty="0"/>
              <a:t>Internal EV Strategies: Leading by Example </a:t>
            </a:r>
          </a:p>
        </p:txBody>
      </p:sp>
      <p:sp>
        <p:nvSpPr>
          <p:cNvPr id="3" name="Text Placeholder 2">
            <a:extLst>
              <a:ext uri="{FF2B5EF4-FFF2-40B4-BE49-F238E27FC236}">
                <a16:creationId xmlns:a16="http://schemas.microsoft.com/office/drawing/2014/main" id="{892A922E-9858-4254-9A16-D140EDE53568}"/>
              </a:ext>
            </a:extLst>
          </p:cNvPr>
          <p:cNvSpPr>
            <a:spLocks noGrp="1"/>
          </p:cNvSpPr>
          <p:nvPr>
            <p:ph type="body" sz="quarter" idx="10"/>
          </p:nvPr>
        </p:nvSpPr>
        <p:spPr>
          <a:xfrm>
            <a:off x="602549" y="1737955"/>
            <a:ext cx="7055551" cy="3896613"/>
          </a:xfrm>
        </p:spPr>
        <p:txBody>
          <a:bodyPr/>
          <a:lstStyle/>
          <a:p>
            <a:pPr>
              <a:spcAft>
                <a:spcPts val="800"/>
              </a:spcAft>
            </a:pPr>
            <a:r>
              <a:rPr lang="en-US" dirty="0">
                <a:latin typeface="Rockwell" panose="02060603020205020403" pitchFamily="18" charset="0"/>
              </a:rPr>
              <a:t>Goal of having 25% of light-duty fleet converted to electric or plug-in hybrid electric by 2025</a:t>
            </a:r>
          </a:p>
          <a:p>
            <a:pPr>
              <a:spcAft>
                <a:spcPts val="800"/>
              </a:spcAft>
            </a:pPr>
            <a:r>
              <a:rPr lang="en-US" dirty="0">
                <a:latin typeface="Rockwell" panose="02060603020205020403" pitchFamily="18" charset="0"/>
              </a:rPr>
              <a:t>Installing workplace charging stations for employees at a number of offices</a:t>
            </a:r>
          </a:p>
          <a:p>
            <a:pPr>
              <a:spcAft>
                <a:spcPts val="800"/>
              </a:spcAft>
            </a:pPr>
            <a:r>
              <a:rPr lang="en-US" dirty="0">
                <a:latin typeface="Rockwell" panose="02060603020205020403" pitchFamily="18" charset="0"/>
              </a:rPr>
              <a:t>Began operating all-electric shuttle between Richmond offices in May 2019</a:t>
            </a:r>
          </a:p>
          <a:p>
            <a:pPr>
              <a:spcAft>
                <a:spcPts val="800"/>
              </a:spcAft>
            </a:pPr>
            <a:r>
              <a:rPr lang="en-US" dirty="0">
                <a:latin typeface="Rockwell" panose="02060603020205020403" pitchFamily="18" charset="0"/>
              </a:rPr>
              <a:t>Fairfax County, Virginia and Dominion Energy are partnering on an autonomous electric shuttle pilot</a:t>
            </a:r>
            <a:endParaRPr lang="en-US" dirty="0">
              <a:solidFill>
                <a:srgbClr val="FF0000"/>
              </a:solidFill>
              <a:latin typeface="Rockwell" panose="02060603020205020403" pitchFamily="18" charset="0"/>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670407F-EB85-4D56-8749-A286525B502F}"/>
              </a:ext>
            </a:extLst>
          </p:cNvPr>
          <p:cNvSpPr>
            <a:spLocks noGrp="1"/>
          </p:cNvSpPr>
          <p:nvPr>
            <p:ph type="sldNum" sz="quarter" idx="4"/>
          </p:nvPr>
        </p:nvSpPr>
        <p:spPr/>
        <p:txBody>
          <a:bodyPr/>
          <a:lstStyle/>
          <a:p>
            <a:fld id="{AEDA1C9F-493B-1949-8986-469B5A47FFD6}" type="slidenum">
              <a:rPr lang="en-US" smtClean="0"/>
              <a:pPr/>
              <a:t>6</a:t>
            </a:fld>
            <a:endParaRPr lang="en-US" dirty="0"/>
          </a:p>
        </p:txBody>
      </p:sp>
      <p:sp>
        <p:nvSpPr>
          <p:cNvPr id="5" name="Date Placeholder 4">
            <a:extLst>
              <a:ext uri="{FF2B5EF4-FFF2-40B4-BE49-F238E27FC236}">
                <a16:creationId xmlns:a16="http://schemas.microsoft.com/office/drawing/2014/main" id="{B893F9AE-D7D7-49CD-A5D7-91394441B0EB}"/>
              </a:ext>
            </a:extLst>
          </p:cNvPr>
          <p:cNvSpPr>
            <a:spLocks noGrp="1"/>
          </p:cNvSpPr>
          <p:nvPr>
            <p:ph type="dt" sz="half" idx="2"/>
          </p:nvPr>
        </p:nvSpPr>
        <p:spPr/>
        <p:txBody>
          <a:bodyPr/>
          <a:lstStyle/>
          <a:p>
            <a:r>
              <a:rPr lang="en-US" dirty="0"/>
              <a:t>November, 2019</a:t>
            </a:r>
          </a:p>
        </p:txBody>
      </p:sp>
      <p:pic>
        <p:nvPicPr>
          <p:cNvPr id="7" name="Picture 6">
            <a:extLst>
              <a:ext uri="{FF2B5EF4-FFF2-40B4-BE49-F238E27FC236}">
                <a16:creationId xmlns:a16="http://schemas.microsoft.com/office/drawing/2014/main" id="{D553EEDF-0990-4113-9F6D-AAAC27F6A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075" y="1832650"/>
            <a:ext cx="3842639" cy="2881979"/>
          </a:xfrm>
          <a:prstGeom prst="rect">
            <a:avLst/>
          </a:prstGeom>
        </p:spPr>
      </p:pic>
    </p:spTree>
    <p:extLst>
      <p:ext uri="{BB962C8B-B14F-4D97-AF65-F5344CB8AC3E}">
        <p14:creationId xmlns:p14="http://schemas.microsoft.com/office/powerpoint/2010/main" val="346591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65CA-4ADB-4740-AFE9-9251532E6696}"/>
              </a:ext>
            </a:extLst>
          </p:cNvPr>
          <p:cNvSpPr>
            <a:spLocks noGrp="1"/>
          </p:cNvSpPr>
          <p:nvPr>
            <p:ph type="title"/>
          </p:nvPr>
        </p:nvSpPr>
        <p:spPr/>
        <p:txBody>
          <a:bodyPr/>
          <a:lstStyle/>
          <a:p>
            <a:r>
              <a:rPr lang="en-US" dirty="0"/>
              <a:t>External EV Strategies: Electric School Bus Program</a:t>
            </a:r>
          </a:p>
        </p:txBody>
      </p:sp>
      <p:sp>
        <p:nvSpPr>
          <p:cNvPr id="10" name="Text Placeholder 9">
            <a:extLst>
              <a:ext uri="{FF2B5EF4-FFF2-40B4-BE49-F238E27FC236}">
                <a16:creationId xmlns:a16="http://schemas.microsoft.com/office/drawing/2014/main" id="{B0483193-6F4E-4C28-89F8-E7DDDA643555}"/>
              </a:ext>
            </a:extLst>
          </p:cNvPr>
          <p:cNvSpPr>
            <a:spLocks noGrp="1"/>
          </p:cNvSpPr>
          <p:nvPr>
            <p:ph type="body" sz="quarter" idx="10"/>
          </p:nvPr>
        </p:nvSpPr>
        <p:spPr>
          <a:xfrm>
            <a:off x="4844143" y="1161012"/>
            <a:ext cx="6729105" cy="3896613"/>
          </a:xfrm>
        </p:spPr>
        <p:txBody>
          <a:bodyPr/>
          <a:lstStyle/>
          <a:p>
            <a:pPr>
              <a:spcAft>
                <a:spcPts val="800"/>
              </a:spcAft>
            </a:pPr>
            <a:r>
              <a:rPr lang="en-US" sz="2000" dirty="0">
                <a:latin typeface="Rockwell" panose="02060603020205020403" pitchFamily="18" charset="0"/>
              </a:rPr>
              <a:t>Launched the biggest electric school bus program in the US</a:t>
            </a:r>
          </a:p>
          <a:p>
            <a:pPr>
              <a:spcAft>
                <a:spcPts val="800"/>
              </a:spcAft>
            </a:pPr>
            <a:r>
              <a:rPr lang="en-US" sz="2000" dirty="0">
                <a:latin typeface="Rockwell" panose="02060603020205020403" pitchFamily="18" charset="0"/>
              </a:rPr>
              <a:t>Program will reduce emissions, provide cost savings to schools, and enhance grid reliability</a:t>
            </a:r>
          </a:p>
          <a:p>
            <a:pPr>
              <a:spcAft>
                <a:spcPts val="800"/>
              </a:spcAft>
            </a:pPr>
            <a:r>
              <a:rPr lang="en-US" sz="2000" dirty="0">
                <a:latin typeface="Rockwell" panose="02060603020205020403" pitchFamily="18" charset="0"/>
              </a:rPr>
              <a:t>Initial phase aims to have 50 buses fully operational in Virginia service territory by year-end 2020 </a:t>
            </a:r>
          </a:p>
          <a:p>
            <a:pPr>
              <a:spcAft>
                <a:spcPts val="800"/>
              </a:spcAft>
            </a:pPr>
            <a:r>
              <a:rPr lang="en-US" sz="2000" dirty="0">
                <a:latin typeface="Rockwell" panose="02060603020205020403" pitchFamily="18" charset="0"/>
              </a:rPr>
              <a:t>A phase 2 (with state approval) would expand program to 1,000 buses by 2025; a phase 3 would set the goal to have 50% of all diesel bus replacements be electric by 2025 and 100% by 2030</a:t>
            </a:r>
          </a:p>
          <a:p>
            <a:pPr>
              <a:spcAft>
                <a:spcPts val="800"/>
              </a:spcAft>
            </a:pPr>
            <a:r>
              <a:rPr lang="en-US" sz="2000" dirty="0">
                <a:latin typeface="Rockwell" panose="02060603020205020403" pitchFamily="18" charset="0"/>
              </a:rPr>
              <a:t>Leverages “vehicle-to-grid” technology; electric bus batteries can be charged and then unloaded when the buses are not needed for transportation</a:t>
            </a:r>
          </a:p>
        </p:txBody>
      </p:sp>
      <p:sp>
        <p:nvSpPr>
          <p:cNvPr id="7" name="Slide Number Placeholder 6">
            <a:extLst>
              <a:ext uri="{FF2B5EF4-FFF2-40B4-BE49-F238E27FC236}">
                <a16:creationId xmlns:a16="http://schemas.microsoft.com/office/drawing/2014/main" id="{80B316F8-BC9F-455E-99AD-46AFD78A35A4}"/>
              </a:ext>
            </a:extLst>
          </p:cNvPr>
          <p:cNvSpPr>
            <a:spLocks noGrp="1"/>
          </p:cNvSpPr>
          <p:nvPr>
            <p:ph type="sldNum" sz="quarter" idx="4"/>
          </p:nvPr>
        </p:nvSpPr>
        <p:spPr/>
        <p:txBody>
          <a:bodyPr/>
          <a:lstStyle/>
          <a:p>
            <a:fld id="{AEDA1C9F-493B-1949-8986-469B5A47FFD6}" type="slidenum">
              <a:rPr lang="en-US" smtClean="0"/>
              <a:pPr/>
              <a:t>7</a:t>
            </a:fld>
            <a:endParaRPr lang="en-US" dirty="0"/>
          </a:p>
        </p:txBody>
      </p:sp>
      <p:sp>
        <p:nvSpPr>
          <p:cNvPr id="8" name="Date Placeholder 7">
            <a:extLst>
              <a:ext uri="{FF2B5EF4-FFF2-40B4-BE49-F238E27FC236}">
                <a16:creationId xmlns:a16="http://schemas.microsoft.com/office/drawing/2014/main" id="{728F5608-5F9E-461E-94D0-E157F9E3F87A}"/>
              </a:ext>
            </a:extLst>
          </p:cNvPr>
          <p:cNvSpPr>
            <a:spLocks noGrp="1"/>
          </p:cNvSpPr>
          <p:nvPr>
            <p:ph type="dt" sz="half" idx="2"/>
          </p:nvPr>
        </p:nvSpPr>
        <p:spPr/>
        <p:txBody>
          <a:bodyPr/>
          <a:lstStyle/>
          <a:p>
            <a:r>
              <a:rPr lang="en-US" dirty="0"/>
              <a:t>November, 2019</a:t>
            </a:r>
          </a:p>
        </p:txBody>
      </p:sp>
      <p:pic>
        <p:nvPicPr>
          <p:cNvPr id="11" name="Picture 7">
            <a:extLst>
              <a:ext uri="{FF2B5EF4-FFF2-40B4-BE49-F238E27FC236}">
                <a16:creationId xmlns:a16="http://schemas.microsoft.com/office/drawing/2014/main" id="{5C734444-DB2A-46A3-A725-58965716B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 b="183"/>
          <a:stretch/>
        </p:blipFill>
        <p:spPr bwMode="auto">
          <a:xfrm>
            <a:off x="1085308" y="1318055"/>
            <a:ext cx="3208636" cy="2030884"/>
          </a:xfrm>
          <a:prstGeom prst="rect">
            <a:avLst/>
          </a:prstGeom>
          <a:noFill/>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FC877B31-DFAC-4FA6-9469-9748CBC86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308" y="3562427"/>
            <a:ext cx="3208636" cy="215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39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ADE52C-920F-4296-9AFF-9FA1DD82B747}"/>
              </a:ext>
            </a:extLst>
          </p:cNvPr>
          <p:cNvSpPr>
            <a:spLocks noGrp="1"/>
          </p:cNvSpPr>
          <p:nvPr>
            <p:ph type="body" sz="quarter" idx="10"/>
          </p:nvPr>
        </p:nvSpPr>
        <p:spPr>
          <a:xfrm>
            <a:off x="602550" y="1728801"/>
            <a:ext cx="10703625" cy="3905767"/>
          </a:xfrm>
        </p:spPr>
        <p:txBody>
          <a:bodyPr>
            <a:normAutofit fontScale="92500"/>
          </a:bodyPr>
          <a:lstStyle/>
          <a:p>
            <a:pPr marL="342900" indent="-342900">
              <a:spcBef>
                <a:spcPts val="0"/>
              </a:spcBef>
              <a:spcAft>
                <a:spcPts val="800"/>
              </a:spcAft>
              <a:buFont typeface="Arial" panose="020B0604020202020204" pitchFamily="34" charset="0"/>
              <a:buChar char="•"/>
            </a:pPr>
            <a:r>
              <a:rPr lang="en-US" dirty="0">
                <a:latin typeface="Rockwell" panose="02060603020205020403" pitchFamily="18" charset="0"/>
              </a:rPr>
              <a:t>Electric transit buses are cheaper to fuel and maintain than traditional diesel buses</a:t>
            </a:r>
          </a:p>
          <a:p>
            <a:pPr marL="342900" indent="-342900">
              <a:spcBef>
                <a:spcPts val="0"/>
              </a:spcBef>
              <a:spcAft>
                <a:spcPts val="800"/>
              </a:spcAft>
              <a:buFont typeface="Arial" panose="020B0604020202020204" pitchFamily="34" charset="0"/>
              <a:buChar char="•"/>
            </a:pPr>
            <a:r>
              <a:rPr lang="en-US" dirty="0">
                <a:latin typeface="Rockwell" panose="02060603020205020403" pitchFamily="18" charset="0"/>
              </a:rPr>
              <a:t>Influx of grant funding for electric transit buses --  Company believes electric transit bus adoption will increase </a:t>
            </a:r>
          </a:p>
          <a:p>
            <a:pPr marL="342900" indent="-342900">
              <a:spcBef>
                <a:spcPts val="0"/>
              </a:spcBef>
              <a:spcAft>
                <a:spcPts val="800"/>
              </a:spcAft>
              <a:buFont typeface="Arial" panose="020B0604020202020204" pitchFamily="34" charset="0"/>
              <a:buChar char="•"/>
            </a:pPr>
            <a:r>
              <a:rPr lang="en-US" dirty="0">
                <a:latin typeface="Rockwell" panose="02060603020205020403" pitchFamily="18" charset="0"/>
              </a:rPr>
              <a:t>Electrifying transit buses will extend the benefits of electric transportation to customers that may not physically be able to drive a vehicle of their own, or than may not be financially able to purchase a vehicle</a:t>
            </a:r>
          </a:p>
          <a:p>
            <a:pPr marL="342900" indent="-342900">
              <a:spcBef>
                <a:spcPts val="0"/>
              </a:spcBef>
              <a:spcAft>
                <a:spcPts val="800"/>
              </a:spcAft>
              <a:buFont typeface="Arial" panose="020B0604020202020204" pitchFamily="34" charset="0"/>
              <a:buChar char="•"/>
            </a:pPr>
            <a:r>
              <a:rPr lang="en-US" dirty="0">
                <a:latin typeface="Rockwell" panose="02060603020205020403" pitchFamily="18" charset="0"/>
              </a:rPr>
              <a:t>According to the Richmond Times Dispatch, 58% of Lyft rides start or end in low-income areas; rideshare electrification will help ensure the benefits of electric transportation are seen in low income areas</a:t>
            </a:r>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028F386A-5B06-4573-8D00-7A28D6926187}"/>
              </a:ext>
            </a:extLst>
          </p:cNvPr>
          <p:cNvSpPr>
            <a:spLocks noGrp="1"/>
          </p:cNvSpPr>
          <p:nvPr>
            <p:ph type="title"/>
          </p:nvPr>
        </p:nvSpPr>
        <p:spPr>
          <a:xfrm>
            <a:off x="611701" y="583128"/>
            <a:ext cx="10970699" cy="745201"/>
          </a:xfrm>
        </p:spPr>
        <p:txBody>
          <a:bodyPr>
            <a:normAutofit fontScale="90000"/>
          </a:bodyPr>
          <a:lstStyle/>
          <a:p>
            <a:r>
              <a:rPr lang="en-US" dirty="0"/>
              <a:t>External EV Strategies: Electrification for Transit and Universities</a:t>
            </a:r>
          </a:p>
        </p:txBody>
      </p:sp>
      <p:sp>
        <p:nvSpPr>
          <p:cNvPr id="4" name="Slide Number Placeholder 3">
            <a:extLst>
              <a:ext uri="{FF2B5EF4-FFF2-40B4-BE49-F238E27FC236}">
                <a16:creationId xmlns:a16="http://schemas.microsoft.com/office/drawing/2014/main" id="{B73E46C2-857D-4277-BD76-C6E1FE55B250}"/>
              </a:ext>
            </a:extLst>
          </p:cNvPr>
          <p:cNvSpPr>
            <a:spLocks noGrp="1"/>
          </p:cNvSpPr>
          <p:nvPr>
            <p:ph type="sldNum" sz="quarter" idx="4"/>
          </p:nvPr>
        </p:nvSpPr>
        <p:spPr/>
        <p:txBody>
          <a:bodyPr/>
          <a:lstStyle/>
          <a:p>
            <a:fld id="{AEDA1C9F-493B-1949-8986-469B5A47FFD6}" type="slidenum">
              <a:rPr lang="en-US" smtClean="0"/>
              <a:pPr/>
              <a:t>8</a:t>
            </a:fld>
            <a:endParaRPr lang="en-US" dirty="0"/>
          </a:p>
        </p:txBody>
      </p:sp>
      <p:sp>
        <p:nvSpPr>
          <p:cNvPr id="5" name="Date Placeholder 4">
            <a:extLst>
              <a:ext uri="{FF2B5EF4-FFF2-40B4-BE49-F238E27FC236}">
                <a16:creationId xmlns:a16="http://schemas.microsoft.com/office/drawing/2014/main" id="{B9986627-EF47-4D2C-B2AC-971723E813CC}"/>
              </a:ext>
            </a:extLst>
          </p:cNvPr>
          <p:cNvSpPr>
            <a:spLocks noGrp="1"/>
          </p:cNvSpPr>
          <p:nvPr>
            <p:ph type="dt" sz="half" idx="2"/>
          </p:nvPr>
        </p:nvSpPr>
        <p:spPr/>
        <p:txBody>
          <a:bodyPr/>
          <a:lstStyle/>
          <a:p>
            <a:r>
              <a:rPr lang="en-US" dirty="0"/>
              <a:t>November, 2019</a:t>
            </a:r>
          </a:p>
        </p:txBody>
      </p:sp>
    </p:spTree>
    <p:extLst>
      <p:ext uri="{BB962C8B-B14F-4D97-AF65-F5344CB8AC3E}">
        <p14:creationId xmlns:p14="http://schemas.microsoft.com/office/powerpoint/2010/main" val="101072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6F9859-FFDC-4159-BDD7-CA7E77FF9DB4}"/>
              </a:ext>
            </a:extLst>
          </p:cNvPr>
          <p:cNvSpPr>
            <a:spLocks noGrp="1"/>
          </p:cNvSpPr>
          <p:nvPr>
            <p:ph type="body" sz="quarter" idx="10"/>
          </p:nvPr>
        </p:nvSpPr>
        <p:spPr/>
        <p:txBody>
          <a:bodyPr>
            <a:normAutofit fontScale="85000" lnSpcReduction="20000"/>
          </a:bodyPr>
          <a:lstStyle/>
          <a:p>
            <a:pPr marL="342900" indent="-342900">
              <a:spcBef>
                <a:spcPts val="0"/>
              </a:spcBef>
              <a:spcAft>
                <a:spcPts val="800"/>
              </a:spcAft>
              <a:buFont typeface="Arial" panose="020B0604020202020204" pitchFamily="34" charset="0"/>
              <a:buChar char="•"/>
            </a:pPr>
            <a:r>
              <a:rPr lang="en-US" dirty="0">
                <a:latin typeface="Rockwell" panose="02060603020205020403" pitchFamily="18" charset="0"/>
              </a:rPr>
              <a:t>Information and experience gathered from pilot program will further additional investments, pilots, programs, and/or rate designs that will support EV adoption while minimizing the impact of EV charging on the grid</a:t>
            </a:r>
          </a:p>
          <a:p>
            <a:pPr marL="342900" indent="-342900">
              <a:spcBef>
                <a:spcPts val="0"/>
              </a:spcBef>
              <a:spcAft>
                <a:spcPts val="800"/>
              </a:spcAft>
              <a:buFont typeface="Arial" panose="020B0604020202020204" pitchFamily="34" charset="0"/>
              <a:buChar char="•"/>
            </a:pPr>
            <a:r>
              <a:rPr lang="en-US" dirty="0">
                <a:latin typeface="Rockwell" panose="02060603020205020403" pitchFamily="18" charset="0"/>
              </a:rPr>
              <a:t>Will consist of rebates for infrastructure and upgrades at EV charging sites (“make-ready”) and smart charging equipment that enables managed charging</a:t>
            </a:r>
          </a:p>
          <a:p>
            <a:pPr marL="342900" indent="-342900">
              <a:spcBef>
                <a:spcPts val="0"/>
              </a:spcBef>
              <a:spcAft>
                <a:spcPts val="800"/>
              </a:spcAft>
              <a:buFont typeface="Arial" panose="020B0604020202020204" pitchFamily="34" charset="0"/>
              <a:buChar char="•"/>
            </a:pPr>
            <a:r>
              <a:rPr lang="en-US" dirty="0">
                <a:latin typeface="Rockwell" panose="02060603020205020403" pitchFamily="18" charset="0"/>
              </a:rPr>
              <a:t>Program will offer rebates to multi-family sites, workplace sites, public DCFC sites, and to transit agencies installing infrastructure for electric buses</a:t>
            </a:r>
          </a:p>
          <a:p>
            <a:pPr marL="342900" indent="-342900">
              <a:spcBef>
                <a:spcPts val="0"/>
              </a:spcBef>
              <a:spcAft>
                <a:spcPts val="800"/>
              </a:spcAft>
              <a:buFont typeface="Arial" panose="020B0604020202020204" pitchFamily="34" charset="0"/>
              <a:buChar char="•"/>
            </a:pPr>
            <a:r>
              <a:rPr lang="en-US" dirty="0">
                <a:latin typeface="Rockwell" panose="02060603020205020403" pitchFamily="18" charset="0"/>
              </a:rPr>
              <a:t>To be eligible, site host must agree to provide charging data, including:</a:t>
            </a:r>
          </a:p>
          <a:p>
            <a:pPr marL="952485" lvl="1" indent="-342900">
              <a:spcBef>
                <a:spcPts val="0"/>
              </a:spcBef>
              <a:spcAft>
                <a:spcPts val="800"/>
              </a:spcAft>
              <a:buFont typeface="Arial" panose="020B0604020202020204" pitchFamily="34" charset="0"/>
              <a:buChar char="•"/>
            </a:pPr>
            <a:r>
              <a:rPr lang="en-US" sz="2100" dirty="0">
                <a:latin typeface="Rockwell" panose="02060603020205020403" pitchFamily="18" charset="0"/>
              </a:rPr>
              <a:t>Time and duration of charging sessions</a:t>
            </a:r>
          </a:p>
          <a:p>
            <a:pPr marL="952485" lvl="1" indent="-342900">
              <a:spcBef>
                <a:spcPts val="0"/>
              </a:spcBef>
              <a:spcAft>
                <a:spcPts val="800"/>
              </a:spcAft>
              <a:buFont typeface="Arial" panose="020B0604020202020204" pitchFamily="34" charset="0"/>
              <a:buChar char="•"/>
            </a:pPr>
            <a:r>
              <a:rPr lang="en-US" sz="2100" dirty="0">
                <a:latin typeface="Rockwell" panose="02060603020205020403" pitchFamily="18" charset="0"/>
              </a:rPr>
              <a:t>Energy consumed</a:t>
            </a:r>
          </a:p>
          <a:p>
            <a:pPr marL="952485" lvl="1" indent="-342900">
              <a:spcBef>
                <a:spcPts val="0"/>
              </a:spcBef>
              <a:spcAft>
                <a:spcPts val="800"/>
              </a:spcAft>
              <a:buFont typeface="Arial" panose="020B0604020202020204" pitchFamily="34" charset="0"/>
              <a:buChar char="•"/>
            </a:pPr>
            <a:r>
              <a:rPr lang="en-US" sz="2100" dirty="0">
                <a:latin typeface="Rockwell" panose="02060603020205020403" pitchFamily="18" charset="0"/>
              </a:rPr>
              <a:t>Peak demand during charging sessions</a:t>
            </a:r>
          </a:p>
          <a:p>
            <a:pPr marL="342900" indent="-342900">
              <a:spcBef>
                <a:spcPts val="0"/>
              </a:spcBef>
              <a:spcAft>
                <a:spcPts val="800"/>
              </a:spcAft>
              <a:buFont typeface="Arial" panose="020B0604020202020204" pitchFamily="34" charset="0"/>
              <a:buChar char="•"/>
            </a:pPr>
            <a:r>
              <a:rPr lang="en-US" dirty="0">
                <a:latin typeface="Rockwell" panose="02060603020205020403" pitchFamily="18" charset="0"/>
              </a:rPr>
              <a:t>Site host responsible for procurement, installation, and ownership of the EV charging stations</a:t>
            </a:r>
          </a:p>
        </p:txBody>
      </p:sp>
      <p:sp>
        <p:nvSpPr>
          <p:cNvPr id="3" name="Title 2">
            <a:extLst>
              <a:ext uri="{FF2B5EF4-FFF2-40B4-BE49-F238E27FC236}">
                <a16:creationId xmlns:a16="http://schemas.microsoft.com/office/drawing/2014/main" id="{7D50512D-7B90-4533-BA95-DC7ADD52FB70}"/>
              </a:ext>
            </a:extLst>
          </p:cNvPr>
          <p:cNvSpPr>
            <a:spLocks noGrp="1"/>
          </p:cNvSpPr>
          <p:nvPr>
            <p:ph type="title"/>
          </p:nvPr>
        </p:nvSpPr>
        <p:spPr/>
        <p:txBody>
          <a:bodyPr>
            <a:normAutofit fontScale="90000"/>
          </a:bodyPr>
          <a:lstStyle/>
          <a:p>
            <a:r>
              <a:rPr lang="en-US" dirty="0"/>
              <a:t>External EV Strategies: Smart Charging Infrastructure Pilot Program</a:t>
            </a:r>
          </a:p>
        </p:txBody>
      </p:sp>
      <p:sp>
        <p:nvSpPr>
          <p:cNvPr id="4" name="Slide Number Placeholder 3">
            <a:extLst>
              <a:ext uri="{FF2B5EF4-FFF2-40B4-BE49-F238E27FC236}">
                <a16:creationId xmlns:a16="http://schemas.microsoft.com/office/drawing/2014/main" id="{4E8843A4-BECB-4388-8365-A712BBF411CB}"/>
              </a:ext>
            </a:extLst>
          </p:cNvPr>
          <p:cNvSpPr>
            <a:spLocks noGrp="1"/>
          </p:cNvSpPr>
          <p:nvPr>
            <p:ph type="sldNum" sz="quarter" idx="4"/>
          </p:nvPr>
        </p:nvSpPr>
        <p:spPr/>
        <p:txBody>
          <a:bodyPr/>
          <a:lstStyle/>
          <a:p>
            <a:fld id="{AEDA1C9F-493B-1949-8986-469B5A47FFD6}" type="slidenum">
              <a:rPr lang="en-US" smtClean="0"/>
              <a:pPr/>
              <a:t>9</a:t>
            </a:fld>
            <a:endParaRPr lang="en-US" dirty="0"/>
          </a:p>
        </p:txBody>
      </p:sp>
      <p:sp>
        <p:nvSpPr>
          <p:cNvPr id="5" name="Date Placeholder 4">
            <a:extLst>
              <a:ext uri="{FF2B5EF4-FFF2-40B4-BE49-F238E27FC236}">
                <a16:creationId xmlns:a16="http://schemas.microsoft.com/office/drawing/2014/main" id="{7B41B6D7-7842-4FF8-A335-DA89B4E9D822}"/>
              </a:ext>
            </a:extLst>
          </p:cNvPr>
          <p:cNvSpPr>
            <a:spLocks noGrp="1"/>
          </p:cNvSpPr>
          <p:nvPr>
            <p:ph type="dt" sz="half" idx="2"/>
          </p:nvPr>
        </p:nvSpPr>
        <p:spPr/>
        <p:txBody>
          <a:bodyPr/>
          <a:lstStyle/>
          <a:p>
            <a:r>
              <a:rPr lang="en-US" dirty="0"/>
              <a:t>November, 2019</a:t>
            </a:r>
          </a:p>
        </p:txBody>
      </p:sp>
    </p:spTree>
    <p:extLst>
      <p:ext uri="{BB962C8B-B14F-4D97-AF65-F5344CB8AC3E}">
        <p14:creationId xmlns:p14="http://schemas.microsoft.com/office/powerpoint/2010/main" val="734274128"/>
      </p:ext>
    </p:extLst>
  </p:cSld>
  <p:clrMapOvr>
    <a:masterClrMapping/>
  </p:clrMapOvr>
</p:sld>
</file>

<file path=ppt/theme/theme1.xml><?xml version="1.0" encoding="utf-8"?>
<a:theme xmlns:a="http://schemas.openxmlformats.org/drawingml/2006/main" name="DominionEnergy_PowerPoint_Template">
  <a:themeElements>
    <a:clrScheme name="Dominion">
      <a:dk1>
        <a:sysClr val="windowText" lastClr="000000"/>
      </a:dk1>
      <a:lt1>
        <a:sysClr val="window" lastClr="FFFFFF"/>
      </a:lt1>
      <a:dk2>
        <a:srgbClr val="0072CE"/>
      </a:dk2>
      <a:lt2>
        <a:srgbClr val="FFFFFF"/>
      </a:lt2>
      <a:accent1>
        <a:srgbClr val="0072CE"/>
      </a:accent1>
      <a:accent2>
        <a:srgbClr val="1D4F91"/>
      </a:accent2>
      <a:accent3>
        <a:srgbClr val="009639"/>
      </a:accent3>
      <a:accent4>
        <a:srgbClr val="A15A95"/>
      </a:accent4>
      <a:accent5>
        <a:srgbClr val="C8102E"/>
      </a:accent5>
      <a:accent6>
        <a:srgbClr val="FF8700"/>
      </a:accent6>
      <a:hlink>
        <a:srgbClr val="768692"/>
      </a:hlink>
      <a:folHlink>
        <a:srgbClr val="E0A5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A61590A2C6E6478E2A81A4A4309AAA" ma:contentTypeVersion="4" ma:contentTypeDescription="Create a new document." ma:contentTypeScope="" ma:versionID="9ff3947a36586652fdd4f3c903b885f3">
  <xsd:schema xmlns:xsd="http://www.w3.org/2001/XMLSchema" xmlns:xs="http://www.w3.org/2001/XMLSchema" xmlns:p="http://schemas.microsoft.com/office/2006/metadata/properties" xmlns:ns3="77f9fb74-5145-4a7f-8fa9-d01a1b3e4f63" targetNamespace="http://schemas.microsoft.com/office/2006/metadata/properties" ma:root="true" ma:fieldsID="1f365052c0dac03e370a6a7e81e8b4ce" ns3:_="">
    <xsd:import namespace="77f9fb74-5145-4a7f-8fa9-d01a1b3e4f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f9fb74-5145-4a7f-8fa9-d01a1b3e4f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FD318E-FE33-42F0-8219-282610B39FD7}">
  <ds:schemaRefs>
    <ds:schemaRef ds:uri="http://schemas.microsoft.com/sharepoint/v3/contenttype/forms"/>
  </ds:schemaRefs>
</ds:datastoreItem>
</file>

<file path=customXml/itemProps2.xml><?xml version="1.0" encoding="utf-8"?>
<ds:datastoreItem xmlns:ds="http://schemas.openxmlformats.org/officeDocument/2006/customXml" ds:itemID="{4EAAA25E-158F-498A-9B68-59B6E8EF2C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f9fb74-5145-4a7f-8fa9-d01a1b3e4f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D3B0BC-0DB0-413B-8C44-982C624ABA8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7f9fb74-5145-4a7f-8fa9-d01a1b3e4f6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7417</TotalTime>
  <Words>1055</Words>
  <Application>Microsoft Macintosh PowerPoint</Application>
  <PresentationFormat>Widescreen</PresentationFormat>
  <Paragraphs>136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Rockwell</vt:lpstr>
      <vt:lpstr>Wingdings</vt:lpstr>
      <vt:lpstr>DominionEnergy_PowerPoint_Template</vt:lpstr>
      <vt:lpstr>Transportation Electrification</vt:lpstr>
      <vt:lpstr>Dominion Energy: Powering America’s Energy Needs</vt:lpstr>
      <vt:lpstr>PowerPoint Presentation</vt:lpstr>
      <vt:lpstr>Dominion Energy’s Carbon and Renewable Commitments</vt:lpstr>
      <vt:lpstr>Projected EV Adoption Growth in Virginia</vt:lpstr>
      <vt:lpstr>Internal EV Strategies: Leading by Example </vt:lpstr>
      <vt:lpstr>External EV Strategies: Electric School Bus Program</vt:lpstr>
      <vt:lpstr>External EV Strategies: Electrification for Transit and Universities</vt:lpstr>
      <vt:lpstr>External EV Strategies: Smart Charging Infrastructure Pilot Program</vt:lpstr>
      <vt:lpstr>External EV Strategies: Company-owned Rideshare Charging</vt:lpstr>
      <vt:lpstr>External EV Strategies: Smart Charging Infrastructure Pilot Program</vt:lpstr>
      <vt:lpstr>External EV Strategies: Customer Education</vt:lpstr>
      <vt:lpstr>External EV Strategies: Time-Varying Rates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A Rendon (Services - 6)</dc:creator>
  <cp:lastModifiedBy>Jonathan Raab</cp:lastModifiedBy>
  <cp:revision>49</cp:revision>
  <cp:lastPrinted>2019-11-19T15:23:46Z</cp:lastPrinted>
  <dcterms:created xsi:type="dcterms:W3CDTF">2019-10-23T19:42:37Z</dcterms:created>
  <dcterms:modified xsi:type="dcterms:W3CDTF">2019-12-16T18:12:09Z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0x010100BCA61590A2C6E6478E2A81A4A4309AAA</vt:lpwstr>
  </property>
</Properties>
</file>